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9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1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2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3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19" r:id="rId2"/>
    <p:sldMasterId id="2147483731" r:id="rId3"/>
    <p:sldMasterId id="2147483743" r:id="rId4"/>
    <p:sldMasterId id="2147483755" r:id="rId5"/>
    <p:sldMasterId id="2147483767" r:id="rId6"/>
    <p:sldMasterId id="2147483778" r:id="rId7"/>
    <p:sldMasterId id="2147483791" r:id="rId8"/>
    <p:sldMasterId id="2147483794" r:id="rId9"/>
    <p:sldMasterId id="2147483806" r:id="rId10"/>
    <p:sldMasterId id="2147483819" r:id="rId11"/>
    <p:sldMasterId id="2147483836" r:id="rId12"/>
    <p:sldMasterId id="2147483848" r:id="rId13"/>
    <p:sldMasterId id="2147483860" r:id="rId14"/>
  </p:sldMasterIdLst>
  <p:notesMasterIdLst>
    <p:notesMasterId r:id="rId134"/>
  </p:notesMasterIdLst>
  <p:handoutMasterIdLst>
    <p:handoutMasterId r:id="rId135"/>
  </p:handoutMasterIdLst>
  <p:sldIdLst>
    <p:sldId id="530" r:id="rId15"/>
    <p:sldId id="585" r:id="rId16"/>
    <p:sldId id="529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  <p:sldId id="603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1" r:id="rId37"/>
    <p:sldId id="612" r:id="rId38"/>
    <p:sldId id="613" r:id="rId39"/>
    <p:sldId id="614" r:id="rId40"/>
    <p:sldId id="615" r:id="rId41"/>
    <p:sldId id="586" r:id="rId42"/>
    <p:sldId id="590" r:id="rId43"/>
    <p:sldId id="616" r:id="rId44"/>
    <p:sldId id="617" r:id="rId45"/>
    <p:sldId id="618" r:id="rId46"/>
    <p:sldId id="619" r:id="rId47"/>
    <p:sldId id="620" r:id="rId48"/>
    <p:sldId id="621" r:id="rId49"/>
    <p:sldId id="622" r:id="rId50"/>
    <p:sldId id="623" r:id="rId51"/>
    <p:sldId id="624" r:id="rId52"/>
    <p:sldId id="625" r:id="rId53"/>
    <p:sldId id="626" r:id="rId54"/>
    <p:sldId id="627" r:id="rId55"/>
    <p:sldId id="628" r:id="rId56"/>
    <p:sldId id="629" r:id="rId57"/>
    <p:sldId id="630" r:id="rId58"/>
    <p:sldId id="687" r:id="rId59"/>
    <p:sldId id="688" r:id="rId60"/>
    <p:sldId id="689" r:id="rId61"/>
    <p:sldId id="690" r:id="rId62"/>
    <p:sldId id="691" r:id="rId63"/>
    <p:sldId id="692" r:id="rId64"/>
    <p:sldId id="693" r:id="rId65"/>
    <p:sldId id="694" r:id="rId66"/>
    <p:sldId id="695" r:id="rId67"/>
    <p:sldId id="631" r:id="rId68"/>
    <p:sldId id="632" r:id="rId69"/>
    <p:sldId id="633" r:id="rId70"/>
    <p:sldId id="634" r:id="rId71"/>
    <p:sldId id="635" r:id="rId72"/>
    <p:sldId id="636" r:id="rId73"/>
    <p:sldId id="637" r:id="rId74"/>
    <p:sldId id="638" r:id="rId75"/>
    <p:sldId id="639" r:id="rId76"/>
    <p:sldId id="640" r:id="rId77"/>
    <p:sldId id="641" r:id="rId78"/>
    <p:sldId id="642" r:id="rId79"/>
    <p:sldId id="643" r:id="rId80"/>
    <p:sldId id="644" r:id="rId81"/>
    <p:sldId id="645" r:id="rId82"/>
    <p:sldId id="646" r:id="rId83"/>
    <p:sldId id="647" r:id="rId84"/>
    <p:sldId id="648" r:id="rId85"/>
    <p:sldId id="649" r:id="rId86"/>
    <p:sldId id="650" r:id="rId87"/>
    <p:sldId id="651" r:id="rId88"/>
    <p:sldId id="652" r:id="rId89"/>
    <p:sldId id="653" r:id="rId90"/>
    <p:sldId id="654" r:id="rId91"/>
    <p:sldId id="655" r:id="rId92"/>
    <p:sldId id="656" r:id="rId93"/>
    <p:sldId id="657" r:id="rId94"/>
    <p:sldId id="658" r:id="rId95"/>
    <p:sldId id="659" r:id="rId96"/>
    <p:sldId id="696" r:id="rId97"/>
    <p:sldId id="697" r:id="rId98"/>
    <p:sldId id="698" r:id="rId99"/>
    <p:sldId id="699" r:id="rId100"/>
    <p:sldId id="700" r:id="rId101"/>
    <p:sldId id="701" r:id="rId102"/>
    <p:sldId id="702" r:id="rId103"/>
    <p:sldId id="660" r:id="rId104"/>
    <p:sldId id="661" r:id="rId105"/>
    <p:sldId id="662" r:id="rId106"/>
    <p:sldId id="663" r:id="rId107"/>
    <p:sldId id="664" r:id="rId108"/>
    <p:sldId id="665" r:id="rId109"/>
    <p:sldId id="666" r:id="rId110"/>
    <p:sldId id="667" r:id="rId111"/>
    <p:sldId id="668" r:id="rId112"/>
    <p:sldId id="669" r:id="rId113"/>
    <p:sldId id="670" r:id="rId114"/>
    <p:sldId id="671" r:id="rId115"/>
    <p:sldId id="672" r:id="rId116"/>
    <p:sldId id="673" r:id="rId117"/>
    <p:sldId id="674" r:id="rId118"/>
    <p:sldId id="675" r:id="rId119"/>
    <p:sldId id="676" r:id="rId120"/>
    <p:sldId id="677" r:id="rId121"/>
    <p:sldId id="678" r:id="rId122"/>
    <p:sldId id="679" r:id="rId123"/>
    <p:sldId id="680" r:id="rId124"/>
    <p:sldId id="681" r:id="rId125"/>
    <p:sldId id="682" r:id="rId126"/>
    <p:sldId id="683" r:id="rId127"/>
    <p:sldId id="684" r:id="rId128"/>
    <p:sldId id="685" r:id="rId129"/>
    <p:sldId id="686" r:id="rId130"/>
    <p:sldId id="587" r:id="rId131"/>
    <p:sldId id="591" r:id="rId132"/>
    <p:sldId id="589" r:id="rId1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99"/>
    <a:srgbClr val="00FF00"/>
    <a:srgbClr val="FFFF66"/>
    <a:srgbClr val="3B5076"/>
    <a:srgbClr val="C4BD97"/>
    <a:srgbClr val="EFA613"/>
    <a:srgbClr val="17375E"/>
    <a:srgbClr val="1F497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7" autoAdjust="0"/>
    <p:restoredTop sz="96405" autoAdjust="0"/>
  </p:normalViewPr>
  <p:slideViewPr>
    <p:cSldViewPr>
      <p:cViewPr varScale="1">
        <p:scale>
          <a:sx n="168" d="100"/>
          <a:sy n="168" d="100"/>
        </p:scale>
        <p:origin x="76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368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60" Type="http://schemas.openxmlformats.org/officeDocument/2006/relationships/slide" Target="slides/slide46.xml"/><Relationship Id="rId61" Type="http://schemas.openxmlformats.org/officeDocument/2006/relationships/slide" Target="slides/slide47.xml"/><Relationship Id="rId62" Type="http://schemas.openxmlformats.org/officeDocument/2006/relationships/slide" Target="slides/slide48.xml"/><Relationship Id="rId63" Type="http://schemas.openxmlformats.org/officeDocument/2006/relationships/slide" Target="slides/slide49.xml"/><Relationship Id="rId64" Type="http://schemas.openxmlformats.org/officeDocument/2006/relationships/slide" Target="slides/slide50.xml"/><Relationship Id="rId65" Type="http://schemas.openxmlformats.org/officeDocument/2006/relationships/slide" Target="slides/slide51.xml"/><Relationship Id="rId66" Type="http://schemas.openxmlformats.org/officeDocument/2006/relationships/slide" Target="slides/slide52.xml"/><Relationship Id="rId67" Type="http://schemas.openxmlformats.org/officeDocument/2006/relationships/slide" Target="slides/slide53.xml"/><Relationship Id="rId68" Type="http://schemas.openxmlformats.org/officeDocument/2006/relationships/slide" Target="slides/slide54.xml"/><Relationship Id="rId69" Type="http://schemas.openxmlformats.org/officeDocument/2006/relationships/slide" Target="slides/slide55.xml"/><Relationship Id="rId120" Type="http://schemas.openxmlformats.org/officeDocument/2006/relationships/slide" Target="slides/slide106.xml"/><Relationship Id="rId121" Type="http://schemas.openxmlformats.org/officeDocument/2006/relationships/slide" Target="slides/slide107.xml"/><Relationship Id="rId122" Type="http://schemas.openxmlformats.org/officeDocument/2006/relationships/slide" Target="slides/slide108.xml"/><Relationship Id="rId123" Type="http://schemas.openxmlformats.org/officeDocument/2006/relationships/slide" Target="slides/slide109.xml"/><Relationship Id="rId124" Type="http://schemas.openxmlformats.org/officeDocument/2006/relationships/slide" Target="slides/slide110.xml"/><Relationship Id="rId125" Type="http://schemas.openxmlformats.org/officeDocument/2006/relationships/slide" Target="slides/slide111.xml"/><Relationship Id="rId126" Type="http://schemas.openxmlformats.org/officeDocument/2006/relationships/slide" Target="slides/slide112.xml"/><Relationship Id="rId127" Type="http://schemas.openxmlformats.org/officeDocument/2006/relationships/slide" Target="slides/slide113.xml"/><Relationship Id="rId128" Type="http://schemas.openxmlformats.org/officeDocument/2006/relationships/slide" Target="slides/slide114.xml"/><Relationship Id="rId129" Type="http://schemas.openxmlformats.org/officeDocument/2006/relationships/slide" Target="slides/slide11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90" Type="http://schemas.openxmlformats.org/officeDocument/2006/relationships/slide" Target="slides/slide76.xml"/><Relationship Id="rId91" Type="http://schemas.openxmlformats.org/officeDocument/2006/relationships/slide" Target="slides/slide77.xml"/><Relationship Id="rId92" Type="http://schemas.openxmlformats.org/officeDocument/2006/relationships/slide" Target="slides/slide78.xml"/><Relationship Id="rId93" Type="http://schemas.openxmlformats.org/officeDocument/2006/relationships/slide" Target="slides/slide79.xml"/><Relationship Id="rId94" Type="http://schemas.openxmlformats.org/officeDocument/2006/relationships/slide" Target="slides/slide80.xml"/><Relationship Id="rId95" Type="http://schemas.openxmlformats.org/officeDocument/2006/relationships/slide" Target="slides/slide81.xml"/><Relationship Id="rId96" Type="http://schemas.openxmlformats.org/officeDocument/2006/relationships/slide" Target="slides/slide82.xml"/><Relationship Id="rId101" Type="http://schemas.openxmlformats.org/officeDocument/2006/relationships/slide" Target="slides/slide87.xml"/><Relationship Id="rId102" Type="http://schemas.openxmlformats.org/officeDocument/2006/relationships/slide" Target="slides/slide88.xml"/><Relationship Id="rId103" Type="http://schemas.openxmlformats.org/officeDocument/2006/relationships/slide" Target="slides/slide89.xml"/><Relationship Id="rId104" Type="http://schemas.openxmlformats.org/officeDocument/2006/relationships/slide" Target="slides/slide90.xml"/><Relationship Id="rId105" Type="http://schemas.openxmlformats.org/officeDocument/2006/relationships/slide" Target="slides/slide91.xml"/><Relationship Id="rId106" Type="http://schemas.openxmlformats.org/officeDocument/2006/relationships/slide" Target="slides/slide92.xml"/><Relationship Id="rId107" Type="http://schemas.openxmlformats.org/officeDocument/2006/relationships/slide" Target="slides/slide93.xml"/><Relationship Id="rId108" Type="http://schemas.openxmlformats.org/officeDocument/2006/relationships/slide" Target="slides/slide94.xml"/><Relationship Id="rId109" Type="http://schemas.openxmlformats.org/officeDocument/2006/relationships/slide" Target="slides/slide95.xml"/><Relationship Id="rId97" Type="http://schemas.openxmlformats.org/officeDocument/2006/relationships/slide" Target="slides/slide83.xml"/><Relationship Id="rId98" Type="http://schemas.openxmlformats.org/officeDocument/2006/relationships/slide" Target="slides/slide84.xml"/><Relationship Id="rId99" Type="http://schemas.openxmlformats.org/officeDocument/2006/relationships/slide" Target="slides/slide85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100" Type="http://schemas.openxmlformats.org/officeDocument/2006/relationships/slide" Target="slides/slide86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70" Type="http://schemas.openxmlformats.org/officeDocument/2006/relationships/slide" Target="slides/slide56.xml"/><Relationship Id="rId71" Type="http://schemas.openxmlformats.org/officeDocument/2006/relationships/slide" Target="slides/slide57.xml"/><Relationship Id="rId72" Type="http://schemas.openxmlformats.org/officeDocument/2006/relationships/slide" Target="slides/slide58.xml"/><Relationship Id="rId73" Type="http://schemas.openxmlformats.org/officeDocument/2006/relationships/slide" Target="slides/slide59.xml"/><Relationship Id="rId74" Type="http://schemas.openxmlformats.org/officeDocument/2006/relationships/slide" Target="slides/slide60.xml"/><Relationship Id="rId75" Type="http://schemas.openxmlformats.org/officeDocument/2006/relationships/slide" Target="slides/slide61.xml"/><Relationship Id="rId76" Type="http://schemas.openxmlformats.org/officeDocument/2006/relationships/slide" Target="slides/slide62.xml"/><Relationship Id="rId77" Type="http://schemas.openxmlformats.org/officeDocument/2006/relationships/slide" Target="slides/slide63.xml"/><Relationship Id="rId78" Type="http://schemas.openxmlformats.org/officeDocument/2006/relationships/slide" Target="slides/slide64.xml"/><Relationship Id="rId79" Type="http://schemas.openxmlformats.org/officeDocument/2006/relationships/slide" Target="slides/slide65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130" Type="http://schemas.openxmlformats.org/officeDocument/2006/relationships/slide" Target="slides/slide116.xml"/><Relationship Id="rId131" Type="http://schemas.openxmlformats.org/officeDocument/2006/relationships/slide" Target="slides/slide117.xml"/><Relationship Id="rId132" Type="http://schemas.openxmlformats.org/officeDocument/2006/relationships/slide" Target="slides/slide118.xml"/><Relationship Id="rId133" Type="http://schemas.openxmlformats.org/officeDocument/2006/relationships/slide" Target="slides/slide119.xml"/><Relationship Id="rId134" Type="http://schemas.openxmlformats.org/officeDocument/2006/relationships/notesMaster" Target="notesMasters/notesMaster1.xml"/><Relationship Id="rId135" Type="http://schemas.openxmlformats.org/officeDocument/2006/relationships/handoutMaster" Target="handoutMasters/handoutMaster1.xml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slide" Target="slides/slide41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slide" Target="slides/slide45.xml"/><Relationship Id="rId110" Type="http://schemas.openxmlformats.org/officeDocument/2006/relationships/slide" Target="slides/slide96.xml"/><Relationship Id="rId111" Type="http://schemas.openxmlformats.org/officeDocument/2006/relationships/slide" Target="slides/slide97.xml"/><Relationship Id="rId112" Type="http://schemas.openxmlformats.org/officeDocument/2006/relationships/slide" Target="slides/slide98.xml"/><Relationship Id="rId113" Type="http://schemas.openxmlformats.org/officeDocument/2006/relationships/slide" Target="slides/slide99.xml"/><Relationship Id="rId114" Type="http://schemas.openxmlformats.org/officeDocument/2006/relationships/slide" Target="slides/slide100.xml"/><Relationship Id="rId115" Type="http://schemas.openxmlformats.org/officeDocument/2006/relationships/slide" Target="slides/slide101.xml"/><Relationship Id="rId116" Type="http://schemas.openxmlformats.org/officeDocument/2006/relationships/slide" Target="slides/slide102.xml"/><Relationship Id="rId117" Type="http://schemas.openxmlformats.org/officeDocument/2006/relationships/slide" Target="slides/slide103.xml"/><Relationship Id="rId118" Type="http://schemas.openxmlformats.org/officeDocument/2006/relationships/slide" Target="slides/slide104.xml"/><Relationship Id="rId119" Type="http://schemas.openxmlformats.org/officeDocument/2006/relationships/slide" Target="slides/slide10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80" Type="http://schemas.openxmlformats.org/officeDocument/2006/relationships/slide" Target="slides/slide66.xml"/><Relationship Id="rId81" Type="http://schemas.openxmlformats.org/officeDocument/2006/relationships/slide" Target="slides/slide67.xml"/><Relationship Id="rId82" Type="http://schemas.openxmlformats.org/officeDocument/2006/relationships/slide" Target="slides/slide68.xml"/><Relationship Id="rId83" Type="http://schemas.openxmlformats.org/officeDocument/2006/relationships/slide" Target="slides/slide69.xml"/><Relationship Id="rId84" Type="http://schemas.openxmlformats.org/officeDocument/2006/relationships/slide" Target="slides/slide70.xml"/><Relationship Id="rId85" Type="http://schemas.openxmlformats.org/officeDocument/2006/relationships/slide" Target="slides/slide71.xml"/><Relationship Id="rId86" Type="http://schemas.openxmlformats.org/officeDocument/2006/relationships/slide" Target="slides/slide72.xml"/><Relationship Id="rId87" Type="http://schemas.openxmlformats.org/officeDocument/2006/relationships/slide" Target="slides/slide73.xml"/><Relationship Id="rId88" Type="http://schemas.openxmlformats.org/officeDocument/2006/relationships/slide" Target="slides/slide74.xml"/><Relationship Id="rId89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D0FC4-79A4-4CD6-9D21-6D2AFDDF42EC}" type="datetimeFigureOut">
              <a:rPr lang="en-JM" smtClean="0"/>
              <a:t>12/09/2018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829E4-7B8F-48ED-BCF8-1C0A3C644052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/>
              <a:t>http://meihua.docer.com/</a:t>
            </a:r>
            <a:endParaRPr lang="zh-CN" altLang="en-US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/>
            <a:fld id="{18C765C7-F05C-4732-9BB2-6BA685FD7E24}" type="slidenum">
              <a:rPr lang="zh-CN" altLang="en-US" sz="1200"/>
              <a:pPr algn="r"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4942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E4D13-0F77-4153-B279-5BD9F682CD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344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E4D13-0F77-4153-B279-5BD9F682CD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058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E4D13-0F77-4153-B279-5BD9F682CD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37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E4D13-0F77-4153-B279-5BD9F682CD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65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E4D13-0F77-4153-B279-5BD9F682CD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954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E4D13-0F77-4153-B279-5BD9F682CD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309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E4D13-0F77-4153-B279-5BD9F682CD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520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313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Dian</a:t>
            </a:r>
            <a:r>
              <a:rPr kumimoji="1" lang="zh-CN" altLang="en-US" dirty="0" smtClean="0"/>
              <a:t>团队研发方向之九：智能硬件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物联网  项目组：迅测组  组长：杨旭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233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6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81C5-5612-4130-9952-AAD6B8F0E7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99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980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研究方向：传统的电力电子行业拥抱互联网之后产生的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Dian</a:t>
            </a:r>
            <a:r>
              <a:rPr lang="zh-CN" altLang="en-US" dirty="0"/>
              <a:t>团队与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上海启亦电子科技有限公司合作的软硬件协同开发项目。项目目标是基于扫频阻抗法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(SFI)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 ，利用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FPGA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搭建扫频测试环境，与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PC/Android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客户端程序相结合，构建一套变压器绕组变形诊断系统。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在本项目中，组员可以学习的技术有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SoC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软硬件协同设计、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开发、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Windows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桌面程序开发。</a:t>
            </a:r>
            <a:endParaRPr lang="zh-CN" altLang="en-US" dirty="0"/>
          </a:p>
        </p:txBody>
      </p:sp>
      <p:sp>
        <p:nvSpPr>
          <p:cNvPr id="104861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E67C00-F679-4C51-9894-9E2214E5C2F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1312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1312F"/>
              </a:solidFill>
              <a:effectLst/>
              <a:uLnTx/>
              <a:uFillTx/>
              <a:latin typeface="Microsoft YaHei UI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51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上海启亦电子科技有限公司
第一个项目：避雷器带电测试仪App
【强调 传统电力电子+物联网/互联网】</a:t>
            </a:r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E67C00-F679-4C51-9894-9E2214E5C2F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1312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1312F"/>
              </a:solidFill>
              <a:effectLst/>
              <a:uLnTx/>
              <a:uFillTx/>
              <a:latin typeface="Microsoft YaHei UI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46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简单来说，我们是做变压器绕组的变形检测的。
变压器大家应该都有一定了解，它是电力系统中十分关键的设备。
变压器的绕组，也就是线圈，在运输时或者遭受短路电流冲击时，都可能发生鼓包、局部扭曲、位置移动等变形。
【如果变压器变形，会有什么后果？一旦变压器绕组发生变形，会使其寿命减少，也会影响其正常工作，甚至是整个电网的安全运行。】
应用场景：大型变电站的变压器检测，寿命和安全性
【不用写 基于扫频阻抗法，不用提 实现一篇论文】</a:t>
            </a:r>
          </a:p>
        </p:txBody>
      </p:sp>
      <p:sp>
        <p:nvSpPr>
          <p:cNvPr id="104863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E67C00-F679-4C51-9894-9E2214E5C2F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1312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1312F"/>
              </a:solidFill>
              <a:effectLst/>
              <a:uLnTx/>
              <a:uFillTx/>
              <a:latin typeface="Microsoft YaHei UI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348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我们的变形检测系统由硬件部分和软件部分构成
利用FPGA搭建扫频测试环境，与PC/Android客户端程序相结合
【不用写 基于扫频阻抗法】</a:t>
            </a:r>
          </a:p>
        </p:txBody>
      </p:sp>
      <p:sp>
        <p:nvSpPr>
          <p:cNvPr id="104864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E67C00-F679-4C51-9894-9E2214E5C2F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1312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1312F"/>
              </a:solidFill>
              <a:effectLst/>
              <a:uLnTx/>
              <a:uFillTx/>
              <a:latin typeface="Microsoft YaHei UI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273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我们的变形检测系统由硬件部分和软件部分构成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FPGA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搭建扫频测试环境，与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PC/Android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+mn-ea"/>
                <a:cs typeface="+mn-cs"/>
              </a:rPr>
              <a:t>客户端程序相结合</a:t>
            </a:r>
            <a:endParaRPr lang="zh-CN" altLang="en-US" dirty="0"/>
          </a:p>
        </p:txBody>
      </p:sp>
      <p:sp>
        <p:nvSpPr>
          <p:cNvPr id="104861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E67C00-F679-4C51-9894-9E2214E5C2F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1312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1312F"/>
              </a:solidFill>
              <a:effectLst/>
              <a:uLnTx/>
              <a:uFillTx/>
              <a:latin typeface="Microsoft YaHei UI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488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获得企业真实项目开发经验：因为这个项目就是我们团队与上海一家电力设备公司的合作项目，你可以了解到真实项目的开发过程，积累经验</a:t>
            </a:r>
            <a:endParaRPr lang="en-US" altLang="zh-CN" sz="12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体会专业理论与项目实践的结合：因为这个项目涉及对信号的处理，比如傅里叶变换，相信很多人都学过。在项目中，你可以明显感觉到课本中的知识应用与实际开发的</a:t>
            </a:r>
            <a:r>
              <a:rPr lang="zh-CN" altLang="en-US" sz="120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差别。项目实践也能帮助你更好地认识所学的知识。</a:t>
            </a:r>
            <a:endParaRPr lang="en-US" altLang="zh-CN" sz="12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E67C00-F679-4C51-9894-9E2214E5C2F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1312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1312F"/>
              </a:solidFill>
              <a:effectLst/>
              <a:uLnTx/>
              <a:uFillTx/>
              <a:latin typeface="Microsoft YaHei UI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380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大家不用担心自己对刚才我所提到的技术不够了解，我们团队一直提倡的就是“干中学”，在项目中一边实践一边学习技术。只要你积极进取，在项目组长的指导和大家的帮助下，就能快速适应项目组的工作。
【有嵌入式或Windows开发经验者优先 应标红】
【你将为我们带来… 不需要加】</a:t>
            </a:r>
          </a:p>
        </p:txBody>
      </p:sp>
      <p:sp>
        <p:nvSpPr>
          <p:cNvPr id="104859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E67C00-F679-4C51-9894-9E2214E5C2F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1312F"/>
                </a:solidFill>
                <a:effectLst/>
                <a:uLnTx/>
                <a:uFillTx/>
                <a:latin typeface="Microsoft YaHei UI" panose="020B0503020204020204" pitchFamily="34" charset="-122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1312F"/>
              </a:solidFill>
              <a:effectLst/>
              <a:uLnTx/>
              <a:uFillTx/>
              <a:latin typeface="Microsoft YaHei UI" panose="020B0503020204020204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028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KPI</a:t>
            </a:r>
            <a:r>
              <a:rPr kumimoji="1" lang="zh-CN" altLang="en-US" dirty="0" smtClean="0"/>
              <a:t>是悦然心动组从来不用担心的事情</a:t>
            </a:r>
            <a:r>
              <a:rPr kumimoji="1" lang="en-US" altLang="zh-CN" dirty="0" smtClean="0"/>
              <a:t>~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2787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KPI</a:t>
            </a:r>
            <a:r>
              <a:rPr kumimoji="1" lang="zh-CN" altLang="en-US" dirty="0" smtClean="0"/>
              <a:t>是悦然心动组从来不用担心的事情</a:t>
            </a:r>
            <a:r>
              <a:rPr kumimoji="1" lang="en-US" altLang="zh-CN" dirty="0" smtClean="0"/>
              <a:t>~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457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81C5-5612-4130-9952-AAD6B8F0E7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676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KPI</a:t>
            </a:r>
            <a:r>
              <a:rPr kumimoji="1" lang="zh-CN" altLang="en-US" dirty="0" smtClean="0"/>
              <a:t>是悦然心动组从来不用担心的事情</a:t>
            </a:r>
            <a:r>
              <a:rPr kumimoji="1" lang="en-US" altLang="zh-CN" dirty="0" smtClean="0"/>
              <a:t>~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855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KPI</a:t>
            </a:r>
            <a:r>
              <a:rPr kumimoji="1" lang="zh-CN" altLang="en-US" dirty="0" smtClean="0"/>
              <a:t>是悦然心动组从来不用担心的事情</a:t>
            </a:r>
            <a:r>
              <a:rPr kumimoji="1" lang="en-US" altLang="zh-CN" dirty="0" smtClean="0"/>
              <a:t>~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374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KPI</a:t>
            </a:r>
            <a:r>
              <a:rPr kumimoji="1" lang="zh-CN" altLang="en-US" dirty="0" smtClean="0"/>
              <a:t>是悦然心动组从来不用担心的事情</a:t>
            </a:r>
            <a:r>
              <a:rPr kumimoji="1" lang="en-US" altLang="zh-CN" dirty="0" smtClean="0"/>
              <a:t>~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991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银河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nightsky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星星</a:t>
            </a:r>
            <a:r>
              <a:rPr lang="en-US" altLang="zh-CN" dirty="0" smtClean="0"/>
              <a:t>-</a:t>
            </a:r>
            <a:r>
              <a:rPr lang="zh-CN" altLang="en-US" dirty="0" smtClean="0"/>
              <a:t>夜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星云</a:t>
            </a:r>
            <a:r>
              <a:rPr lang="en-US" altLang="zh-CN" dirty="0" smtClean="0"/>
              <a:t>-349720_</a:t>
            </a:r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北极光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时间间隔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太阳风</a:t>
            </a:r>
            <a:r>
              <a:rPr lang="en-US" altLang="zh-CN" dirty="0" smtClean="0"/>
              <a:t>-</a:t>
            </a:r>
            <a:r>
              <a:rPr lang="zh-CN" altLang="en-US" dirty="0" smtClean="0"/>
              <a:t>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明星追踪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星轨道</a:t>
            </a:r>
            <a:r>
              <a:rPr lang="en-US" altLang="zh-CN" dirty="0" smtClean="0"/>
              <a:t>-225525_</a:t>
            </a:r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水下</a:t>
            </a:r>
            <a:r>
              <a:rPr lang="en-US" altLang="zh-CN" dirty="0" smtClean="0"/>
              <a:t>-</a:t>
            </a:r>
            <a:r>
              <a:rPr lang="zh-CN" altLang="en-US" dirty="0" smtClean="0"/>
              <a:t>蓝色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海洋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</a:t>
            </a:r>
            <a:r>
              <a:rPr lang="en-US" altLang="zh-CN" dirty="0" smtClean="0"/>
              <a:t>-</a:t>
            </a:r>
            <a:r>
              <a:rPr lang="zh-CN" altLang="en-US" dirty="0" smtClean="0"/>
              <a:t>跳水</a:t>
            </a:r>
            <a:r>
              <a:rPr lang="en-US" altLang="zh-CN" dirty="0" smtClean="0"/>
              <a:t>-</a:t>
            </a:r>
            <a:r>
              <a:rPr lang="zh-CN" altLang="en-US" dirty="0" smtClean="0"/>
              <a:t>旱厕</a:t>
            </a:r>
            <a:r>
              <a:rPr lang="en-US" altLang="zh-CN" dirty="0" smtClean="0"/>
              <a:t>-</a:t>
            </a:r>
            <a:r>
              <a:rPr lang="zh-CN" altLang="en-US" dirty="0" smtClean="0"/>
              <a:t>自然</a:t>
            </a:r>
            <a:r>
              <a:rPr lang="en-US" altLang="zh-CN" dirty="0" smtClean="0"/>
              <a:t>-</a:t>
            </a:r>
            <a:r>
              <a:rPr lang="zh-CN" altLang="en-US" dirty="0" smtClean="0"/>
              <a:t>深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绿松石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</a:t>
            </a:r>
            <a:r>
              <a:rPr lang="en-US" altLang="zh-CN" dirty="0" smtClean="0"/>
              <a:t>-802092_</a:t>
            </a:r>
          </a:p>
          <a:p>
            <a:r>
              <a:rPr lang="en-US" altLang="zh-CN" dirty="0" smtClean="0"/>
              <a:t>https://pixabay.comzh</a:t>
            </a:r>
            <a:r>
              <a:rPr lang="zh-CN" altLang="en-US" dirty="0" smtClean="0"/>
              <a:t>男子</a:t>
            </a:r>
            <a:r>
              <a:rPr lang="en-US" altLang="zh-CN" dirty="0" smtClean="0"/>
              <a:t>-</a:t>
            </a:r>
            <a:r>
              <a:rPr lang="zh-CN" altLang="en-US" dirty="0" smtClean="0"/>
              <a:t>阅读</a:t>
            </a:r>
            <a:r>
              <a:rPr lang="en-US" altLang="zh-CN" dirty="0" smtClean="0"/>
              <a:t>-</a:t>
            </a:r>
            <a:r>
              <a:rPr lang="zh-CN" altLang="en-US" dirty="0" smtClean="0"/>
              <a:t>触摸屏</a:t>
            </a:r>
            <a:r>
              <a:rPr lang="en-US" altLang="zh-CN" dirty="0" smtClean="0"/>
              <a:t>-</a:t>
            </a:r>
            <a:r>
              <a:rPr lang="zh-CN" altLang="en-US" dirty="0" smtClean="0"/>
              <a:t>博客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数字</a:t>
            </a:r>
            <a:r>
              <a:rPr lang="en-US" altLang="zh-CN" dirty="0" smtClean="0"/>
              <a:t>-</a:t>
            </a:r>
            <a:r>
              <a:rPr lang="zh-CN" altLang="en-US" dirty="0" smtClean="0"/>
              <a:t>片剂</a:t>
            </a:r>
            <a:r>
              <a:rPr lang="en-US" altLang="zh-CN" dirty="0" smtClean="0"/>
              <a:t>-</a:t>
            </a:r>
            <a:r>
              <a:rPr lang="zh-CN" altLang="en-US" dirty="0" smtClean="0"/>
              <a:t>工作</a:t>
            </a:r>
            <a:r>
              <a:rPr lang="en-US" altLang="zh-CN" dirty="0" smtClean="0"/>
              <a:t>-</a:t>
            </a:r>
            <a:r>
              <a:rPr lang="zh-CN" altLang="en-US" dirty="0" smtClean="0"/>
              <a:t>娱乐休闲</a:t>
            </a:r>
            <a:r>
              <a:rPr lang="en-US" altLang="zh-CN" dirty="0" smtClean="0"/>
              <a:t>-</a:t>
            </a:r>
            <a:r>
              <a:rPr lang="zh-CN" altLang="en-US" dirty="0" smtClean="0"/>
              <a:t>屏幕</a:t>
            </a:r>
            <a:r>
              <a:rPr lang="en-US" altLang="zh-CN" dirty="0" smtClean="0"/>
              <a:t>-791049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506B33-BD50-4973-A02E-54C7B31D9E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302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银河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nightsky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星星</a:t>
            </a:r>
            <a:r>
              <a:rPr lang="en-US" altLang="zh-CN" dirty="0" smtClean="0"/>
              <a:t>-</a:t>
            </a:r>
            <a:r>
              <a:rPr lang="zh-CN" altLang="en-US" dirty="0" smtClean="0"/>
              <a:t>夜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星云</a:t>
            </a:r>
            <a:r>
              <a:rPr lang="en-US" altLang="zh-CN" dirty="0" smtClean="0"/>
              <a:t>-349720_</a:t>
            </a:r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北极光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时间间隔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太阳风</a:t>
            </a:r>
            <a:r>
              <a:rPr lang="en-US" altLang="zh-CN" dirty="0" smtClean="0"/>
              <a:t>-</a:t>
            </a:r>
            <a:r>
              <a:rPr lang="zh-CN" altLang="en-US" dirty="0" smtClean="0"/>
              <a:t>光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明星追踪</a:t>
            </a:r>
            <a:r>
              <a:rPr lang="en-US" altLang="zh-CN" dirty="0" smtClean="0"/>
              <a:t>-</a:t>
            </a:r>
            <a:r>
              <a:rPr lang="zh-CN" altLang="en-US" dirty="0" smtClean="0"/>
              <a:t>星轨道</a:t>
            </a:r>
            <a:r>
              <a:rPr lang="en-US" altLang="zh-CN" dirty="0" smtClean="0"/>
              <a:t>-225525_</a:t>
            </a:r>
          </a:p>
          <a:p>
            <a:r>
              <a:rPr lang="en-US" altLang="zh-CN" dirty="0" smtClean="0"/>
              <a:t>https://pixabay.com_zh_</a:t>
            </a:r>
            <a:r>
              <a:rPr lang="zh-CN" altLang="en-US" dirty="0" smtClean="0"/>
              <a:t>水下</a:t>
            </a:r>
            <a:r>
              <a:rPr lang="en-US" altLang="zh-CN" dirty="0" smtClean="0"/>
              <a:t>-</a:t>
            </a:r>
            <a:r>
              <a:rPr lang="zh-CN" altLang="en-US" dirty="0" smtClean="0"/>
              <a:t>蓝色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海洋</a:t>
            </a:r>
            <a:r>
              <a:rPr lang="en-US" altLang="zh-CN" dirty="0" smtClean="0"/>
              <a:t>-</a:t>
            </a:r>
            <a:r>
              <a:rPr lang="zh-CN" altLang="en-US" dirty="0" smtClean="0"/>
              <a:t>海</a:t>
            </a:r>
            <a:r>
              <a:rPr lang="en-US" altLang="zh-CN" dirty="0" smtClean="0"/>
              <a:t>-</a:t>
            </a:r>
            <a:r>
              <a:rPr lang="zh-CN" altLang="en-US" dirty="0" smtClean="0"/>
              <a:t>跳水</a:t>
            </a:r>
            <a:r>
              <a:rPr lang="en-US" altLang="zh-CN" dirty="0" smtClean="0"/>
              <a:t>-</a:t>
            </a:r>
            <a:r>
              <a:rPr lang="zh-CN" altLang="en-US" dirty="0" smtClean="0"/>
              <a:t>旱厕</a:t>
            </a:r>
            <a:r>
              <a:rPr lang="en-US" altLang="zh-CN" dirty="0" smtClean="0"/>
              <a:t>-</a:t>
            </a:r>
            <a:r>
              <a:rPr lang="zh-CN" altLang="en-US" dirty="0" smtClean="0"/>
              <a:t>自然</a:t>
            </a:r>
            <a:r>
              <a:rPr lang="en-US" altLang="zh-CN" dirty="0" smtClean="0"/>
              <a:t>-</a:t>
            </a:r>
            <a:r>
              <a:rPr lang="zh-CN" altLang="en-US" dirty="0" smtClean="0"/>
              <a:t>深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绿松石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</a:t>
            </a:r>
            <a:r>
              <a:rPr lang="en-US" altLang="zh-CN" dirty="0" smtClean="0"/>
              <a:t>-802092_</a:t>
            </a:r>
          </a:p>
          <a:p>
            <a:r>
              <a:rPr lang="en-US" altLang="zh-CN" dirty="0" smtClean="0"/>
              <a:t>https://pixabay.comzh</a:t>
            </a:r>
            <a:r>
              <a:rPr lang="zh-CN" altLang="en-US" dirty="0" smtClean="0"/>
              <a:t>男子</a:t>
            </a:r>
            <a:r>
              <a:rPr lang="en-US" altLang="zh-CN" dirty="0" smtClean="0"/>
              <a:t>-</a:t>
            </a:r>
            <a:r>
              <a:rPr lang="zh-CN" altLang="en-US" dirty="0" smtClean="0"/>
              <a:t>阅读</a:t>
            </a:r>
            <a:r>
              <a:rPr lang="en-US" altLang="zh-CN" dirty="0" smtClean="0"/>
              <a:t>-</a:t>
            </a:r>
            <a:r>
              <a:rPr lang="zh-CN" altLang="en-US" dirty="0" smtClean="0"/>
              <a:t>触摸屏</a:t>
            </a:r>
            <a:r>
              <a:rPr lang="en-US" altLang="zh-CN" dirty="0" smtClean="0"/>
              <a:t>-</a:t>
            </a:r>
            <a:r>
              <a:rPr lang="zh-CN" altLang="en-US" dirty="0" smtClean="0"/>
              <a:t>博客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数字</a:t>
            </a:r>
            <a:r>
              <a:rPr lang="en-US" altLang="zh-CN" dirty="0" smtClean="0"/>
              <a:t>-</a:t>
            </a:r>
            <a:r>
              <a:rPr lang="zh-CN" altLang="en-US" dirty="0" smtClean="0"/>
              <a:t>片剂</a:t>
            </a:r>
            <a:r>
              <a:rPr lang="en-US" altLang="zh-CN" dirty="0" smtClean="0"/>
              <a:t>-</a:t>
            </a:r>
            <a:r>
              <a:rPr lang="zh-CN" altLang="en-US" dirty="0" smtClean="0"/>
              <a:t>工作</a:t>
            </a:r>
            <a:r>
              <a:rPr lang="en-US" altLang="zh-CN" dirty="0" smtClean="0"/>
              <a:t>-</a:t>
            </a:r>
            <a:r>
              <a:rPr lang="zh-CN" altLang="en-US" dirty="0" smtClean="0"/>
              <a:t>娱乐休闲</a:t>
            </a:r>
            <a:r>
              <a:rPr lang="en-US" altLang="zh-CN" dirty="0" smtClean="0"/>
              <a:t>-</a:t>
            </a:r>
            <a:r>
              <a:rPr lang="zh-CN" altLang="en-US" dirty="0" smtClean="0"/>
              <a:t>屏幕</a:t>
            </a:r>
            <a:r>
              <a:rPr lang="en-US" altLang="zh-CN" dirty="0" smtClean="0"/>
              <a:t>-791049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506B33-BD50-4973-A02E-54C7B31D9E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83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31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07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705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17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81C5-5612-4130-9952-AAD6B8F0E7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62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481C5-5612-4130-9952-AAD6B8F0E7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85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0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  <a:latin typeface="Calibri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0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  <a:latin typeface="Calibri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0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  <a:latin typeface="Calibri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236E4A0-97A6-4241-8FE0-BE7ACF9E9F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8B387-AE6F-4B60-B89F-6864F0E2EEFC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692CCBC-0B1D-4E34-8692-B7A906F48B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424DB3F-322A-4933-8AB5-389CCD964D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1D2E1-BDD2-4E80-A5E6-2469DA9998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115772"/>
      </p:ext>
    </p:extLst>
  </p:cSld>
  <p:clrMapOvr>
    <a:masterClrMapping/>
  </p:clrMapOvr>
  <p:transition spd="slow">
    <p:wip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29C4905-2482-49D8-B076-E2799D885D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CD1D0-EF1F-4C7F-AC34-6E23A4A105AE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7E0DFC7-1552-4BA2-963E-577F10B3BE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250A8C0-0DD3-4BDD-8CA9-043E012B2C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0D2B6-4841-49F1-8790-00FBD950F7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36313"/>
      </p:ext>
    </p:extLst>
  </p:cSld>
  <p:clrMapOvr>
    <a:masterClrMapping/>
  </p:clrMapOvr>
  <p:transition spd="slow">
    <p:wip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CC1A66D-8D87-4A7D-9E6E-71FCEAB76C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72A87-6EA5-4375-AF44-87937A007047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37ECF17-4C8B-4F11-A109-1FCF56BD97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FB72FA9-1424-472D-A37E-CB1FC22012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D4351-5E1A-4308-92AC-1D6266681F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349119"/>
      </p:ext>
    </p:extLst>
  </p:cSld>
  <p:clrMapOvr>
    <a:masterClrMapping/>
  </p:clrMapOvr>
  <p:transition spd="slow">
    <p:wip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115B46A6-4107-4091-8DF5-5243DC45FC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8320E-5FC8-4FCB-A2B0-CEC1C2D0B3C4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E183289C-F2C2-4ADA-8012-5AEA7C8B19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A8E667AF-37E4-47AE-85B6-C412E07F6B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6EEC1-8421-4E19-B243-3DEB9136EC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14102"/>
      </p:ext>
    </p:extLst>
  </p:cSld>
  <p:clrMapOvr>
    <a:masterClrMapping/>
  </p:clrMapOvr>
  <p:transition spd="slow">
    <p:wip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xmlns="" id="{99182DD1-2CA4-4956-987A-76A0439BE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54065-EB1E-4B8E-A149-0DD5386A760C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xmlns="" id="{683F1DC3-EB85-416F-B598-9CD50B6F32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xmlns="" id="{B79EF10E-2FA6-4CC6-819A-A968036265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1EC75-FAE1-4EB6-B801-B8CB2FAADC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027124"/>
      </p:ext>
    </p:extLst>
  </p:cSld>
  <p:clrMapOvr>
    <a:masterClrMapping/>
  </p:clrMapOvr>
  <p:transition spd="slow">
    <p:wip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xmlns="" id="{D689A89D-F06C-4599-9BA1-998CEE4647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66118-B903-469D-8895-34BDCD53F6DD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xmlns="" id="{79D91807-1BA8-4695-B982-F610F8B07C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xmlns="" id="{093A4FB7-0322-4818-A31B-714FA18076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1FE04-F1EB-4394-8E4F-CA80B1E437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26274"/>
      </p:ext>
    </p:extLst>
  </p:cSld>
  <p:clrMapOvr>
    <a:masterClrMapping/>
  </p:clrMapOvr>
  <p:transition spd="slow">
    <p:wip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xmlns="" id="{21E3F301-DC86-4938-8F34-AC8EAE1CA4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5AEE6-7369-4F9C-AF9E-68C957B93807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xmlns="" id="{0523E4A2-A2A4-463F-9746-441548DCA1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xmlns="" id="{A6469C79-071E-4E50-B620-4DA2C95CDD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46F39-4F8B-47DC-B983-0A37090388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603643"/>
      </p:ext>
    </p:extLst>
  </p:cSld>
  <p:clrMapOvr>
    <a:masterClrMapping/>
  </p:clrMapOvr>
  <p:transition spd="slow"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335BB5DA-C007-4815-8D8E-3F3E0D141C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1EBCC-AA87-4E3B-A52F-B6AB2D0AE520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4CD78929-6CA8-40E2-A250-3527B48985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BE3924E9-D90D-4699-97FB-DF5883B17B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2C4EF-C5EA-4822-A8E2-EA1D09E7E7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578578"/>
      </p:ext>
    </p:extLst>
  </p:cSld>
  <p:clrMapOvr>
    <a:masterClrMapping/>
  </p:clrMapOvr>
  <p:transition spd="slow">
    <p:wip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55485133-7812-470A-B440-A6257A7B7D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0B97D-CB1A-46B5-AE27-92D83219728A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C4B54E53-32D8-4FE2-8709-8B5D63FDB0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73C5CFD2-1BC4-4911-B52D-8E0144E24C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4EBC9-6D0D-4434-8A95-553DBF3DA8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913574"/>
      </p:ext>
    </p:extLst>
  </p:cSld>
  <p:clrMapOvr>
    <a:masterClrMapping/>
  </p:clrMapOvr>
  <p:transition spd="slow">
    <p:wip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76BF2F5-4366-4814-974C-3112C3F595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20F47-4633-4987-B779-4F9FAF63D1C7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54A8B7F-82B4-42E9-A347-3E37EE65FA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25715B9-E9B8-48D2-90C3-A521F41A08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5128C-3604-47CC-9662-9A5552CC61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6217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28600"/>
            <a:ext cx="9144000" cy="2266950"/>
          </a:xfrm>
          <a:prstGeom prst="rect">
            <a:avLst/>
          </a:prstGeom>
          <a:solidFill>
            <a:srgbClr val="48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14350"/>
            <a:ext cx="3657600" cy="1371600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chemeClr val="bg1"/>
                </a:solidFill>
                <a:latin typeface="Glegoo"/>
                <a:cs typeface="Glegoo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0" y="1123950"/>
            <a:ext cx="2093480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0" y="1123950"/>
            <a:ext cx="2093480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2441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EB8AEFC-6139-4B87-83FD-F33AB22705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D6112-FEFC-4A2A-BC57-DD3DB7D5DF78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6EE0478-2E85-4637-848B-A5D19D6FB6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E6643F-2EAE-48D8-9E00-424126EF95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CEE91-F4F7-4418-A9D6-D592F38AA9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193352"/>
      </p:ext>
    </p:extLst>
  </p:cSld>
  <p:clrMapOvr>
    <a:masterClrMapping/>
  </p:clrMapOvr>
  <p:transition spd="slow">
    <p:wip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"/>
          <p:cNvSpPr>
            <a:spLocks noGrp="1"/>
          </p:cNvSpPr>
          <p:nvPr>
            <p:ph type="ctrTitle"/>
          </p:nvPr>
        </p:nvSpPr>
        <p:spPr>
          <a:xfrm>
            <a:off x="483974" y="1885950"/>
            <a:ext cx="4972050" cy="2057400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zh-CN" sz="495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1048613" name="副标题 2"/>
          <p:cNvSpPr>
            <a:spLocks noGrp="1"/>
          </p:cNvSpPr>
          <p:nvPr>
            <p:ph type="subTitle" idx="1"/>
          </p:nvPr>
        </p:nvSpPr>
        <p:spPr>
          <a:xfrm>
            <a:off x="483974" y="3977640"/>
            <a:ext cx="4972050" cy="342900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42900" indent="0" algn="ctr" latinLnBrk="0">
              <a:buNone/>
              <a:defRPr lang="zh-CN" sz="1500"/>
            </a:lvl2pPr>
            <a:lvl3pPr marL="685800" indent="0" algn="ctr" latinLnBrk="0">
              <a:buNone/>
              <a:defRPr lang="zh-CN" sz="1350"/>
            </a:lvl3pPr>
            <a:lvl4pPr marL="1028700" indent="0" algn="ctr" latinLnBrk="0">
              <a:buNone/>
              <a:defRPr lang="zh-CN" sz="1200"/>
            </a:lvl4pPr>
            <a:lvl5pPr marL="1371600" indent="0" algn="ctr" latinLnBrk="0">
              <a:buNone/>
              <a:defRPr lang="zh-CN" sz="1200"/>
            </a:lvl5pPr>
            <a:lvl6pPr marL="1714500" indent="0" algn="ctr" latinLnBrk="0">
              <a:buNone/>
              <a:defRPr lang="zh-CN" sz="1200"/>
            </a:lvl6pPr>
            <a:lvl7pPr marL="2057400" indent="0" algn="ctr" latinLnBrk="0">
              <a:buNone/>
              <a:defRPr lang="zh-CN" sz="1200"/>
            </a:lvl7pPr>
            <a:lvl8pPr marL="2400300" indent="0" algn="ctr" latinLnBrk="0">
              <a:buNone/>
              <a:defRPr lang="zh-CN" sz="1200"/>
            </a:lvl8pPr>
            <a:lvl9pPr marL="2743200" indent="0" algn="ctr" latinLnBrk="0">
              <a:buNone/>
              <a:defRPr lang="zh-CN" sz="12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1048614" name="矩形 4"/>
          <p:cNvSpPr/>
          <p:nvPr userDrawn="1"/>
        </p:nvSpPr>
        <p:spPr bwMode="hidden">
          <a:xfrm>
            <a:off x="0" y="4644342"/>
            <a:ext cx="9144000" cy="4991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5127238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矩形 7"/>
          <p:cNvSpPr/>
          <p:nvPr userDrawn="1"/>
        </p:nvSpPr>
        <p:spPr bwMode="hidden">
          <a:xfrm>
            <a:off x="290946" y="0"/>
            <a:ext cx="3606829" cy="11198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48590" name="标题 1"/>
          <p:cNvSpPr>
            <a:spLocks noGrp="1"/>
          </p:cNvSpPr>
          <p:nvPr>
            <p:ph type="ctrTitle"/>
          </p:nvPr>
        </p:nvSpPr>
        <p:spPr>
          <a:xfrm>
            <a:off x="290946" y="33453"/>
            <a:ext cx="3606829" cy="1052945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zh-CN"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7211228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048686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104868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E24594C-40D9-4922-A63A-E4D7E3C24D49}" type="datetime1">
              <a:rPr lang="en-US" altLang="zh-CN" smtClean="0"/>
              <a:t>9/12/18</a:t>
            </a:fld>
            <a:endParaRPr lang="en-US" altLang="zh-CN"/>
          </a:p>
        </p:txBody>
      </p:sp>
      <p:sp>
        <p:nvSpPr>
          <p:cNvPr id="104868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68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877266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矩形 4"/>
          <p:cNvSpPr/>
          <p:nvPr userDrawn="1"/>
        </p:nvSpPr>
        <p:spPr bwMode="hidden">
          <a:xfrm>
            <a:off x="0" y="1257300"/>
            <a:ext cx="6985262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48585" name="标题 1"/>
          <p:cNvSpPr>
            <a:spLocks noGrp="1"/>
          </p:cNvSpPr>
          <p:nvPr>
            <p:ph type="title"/>
          </p:nvPr>
        </p:nvSpPr>
        <p:spPr>
          <a:xfrm>
            <a:off x="971550" y="1659636"/>
            <a:ext cx="4663440" cy="2146697"/>
          </a:xfrm>
        </p:spPr>
        <p:txBody>
          <a:bodyPr anchor="b"/>
          <a:lstStyle>
            <a:lvl1pPr latinLnBrk="0">
              <a:lnSpc>
                <a:spcPct val="80000"/>
              </a:lnSpc>
              <a:defRPr lang="zh-CN" sz="405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048586" name="文本占位符 2"/>
          <p:cNvSpPr>
            <a:spLocks noGrp="1"/>
          </p:cNvSpPr>
          <p:nvPr>
            <p:ph type="body" idx="1"/>
          </p:nvPr>
        </p:nvSpPr>
        <p:spPr>
          <a:xfrm>
            <a:off x="971550" y="3840480"/>
            <a:ext cx="4663440" cy="342900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42900" indent="0" latinLnBrk="0">
              <a:buNone/>
              <a:defRPr lang="zh-CN" sz="1500"/>
            </a:lvl2pPr>
            <a:lvl3pPr marL="685800" indent="0" latinLnBrk="0">
              <a:buNone/>
              <a:defRPr lang="zh-CN" sz="1350"/>
            </a:lvl3pPr>
            <a:lvl4pPr marL="1028700" indent="0" latinLnBrk="0">
              <a:buNone/>
              <a:defRPr lang="zh-CN" sz="1200"/>
            </a:lvl4pPr>
            <a:lvl5pPr marL="1371600" indent="0" latinLnBrk="0">
              <a:buNone/>
              <a:defRPr lang="zh-CN" sz="1200"/>
            </a:lvl5pPr>
            <a:lvl6pPr marL="1714500" indent="0" latinLnBrk="0">
              <a:buNone/>
              <a:defRPr lang="zh-CN" sz="1200"/>
            </a:lvl6pPr>
            <a:lvl7pPr marL="2057400" indent="0" latinLnBrk="0">
              <a:buNone/>
              <a:defRPr lang="zh-CN" sz="1200"/>
            </a:lvl7pPr>
            <a:lvl8pPr marL="2400300" indent="0" latinLnBrk="0">
              <a:buNone/>
              <a:defRPr lang="zh-CN" sz="1200"/>
            </a:lvl8pPr>
            <a:lvl9pPr marL="2743200" indent="0" latinLnBrk="0">
              <a:buNone/>
              <a:defRPr lang="zh-CN"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83867772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048651" name="内容占位符 2"/>
          <p:cNvSpPr>
            <a:spLocks noGrp="1"/>
          </p:cNvSpPr>
          <p:nvPr>
            <p:ph sz="half" idx="1"/>
          </p:nvPr>
        </p:nvSpPr>
        <p:spPr>
          <a:xfrm>
            <a:off x="971550" y="1428750"/>
            <a:ext cx="3429000" cy="3200400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350"/>
            </a:lvl6pPr>
            <a:lvl7pPr latinLnBrk="0">
              <a:defRPr lang="zh-CN" sz="1350"/>
            </a:lvl7pPr>
            <a:lvl8pPr latinLnBrk="0">
              <a:defRPr lang="zh-CN" sz="1350"/>
            </a:lvl8pPr>
            <a:lvl9pPr latinLnBrk="0">
              <a:defRPr lang="zh-CN" sz="13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1048652" name="内容占位符 3"/>
          <p:cNvSpPr>
            <a:spLocks noGrp="1"/>
          </p:cNvSpPr>
          <p:nvPr>
            <p:ph sz="half" idx="2"/>
          </p:nvPr>
        </p:nvSpPr>
        <p:spPr>
          <a:xfrm>
            <a:off x="4743450" y="1428750"/>
            <a:ext cx="3429000" cy="3200400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350"/>
            </a:lvl6pPr>
            <a:lvl7pPr latinLnBrk="0">
              <a:defRPr lang="zh-CN" sz="1350"/>
            </a:lvl7pPr>
            <a:lvl8pPr latinLnBrk="0">
              <a:defRPr lang="zh-CN" sz="1350"/>
            </a:lvl8pPr>
            <a:lvl9pPr latinLnBrk="0">
              <a:defRPr lang="zh-CN" sz="13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104865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zh-CN" altLang="en-US" smtClean="0"/>
              <a:t>2018/9/12</a:t>
            </a:fld>
            <a:endParaRPr lang="zh-CN"/>
          </a:p>
        </p:txBody>
      </p:sp>
      <p:sp>
        <p:nvSpPr>
          <p:cNvPr id="104865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655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14596942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048657" name="文本占位符 2"/>
          <p:cNvSpPr>
            <a:spLocks noGrp="1"/>
          </p:cNvSpPr>
          <p:nvPr>
            <p:ph type="body" idx="1"/>
          </p:nvPr>
        </p:nvSpPr>
        <p:spPr>
          <a:xfrm>
            <a:off x="971550" y="1428750"/>
            <a:ext cx="3429000" cy="523763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500" b="0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658" name="内容占位符 3"/>
          <p:cNvSpPr>
            <a:spLocks noGrp="1"/>
          </p:cNvSpPr>
          <p:nvPr>
            <p:ph sz="half" idx="2"/>
          </p:nvPr>
        </p:nvSpPr>
        <p:spPr>
          <a:xfrm>
            <a:off x="971550" y="1952514"/>
            <a:ext cx="3429000" cy="2676637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104865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43450" y="1428750"/>
            <a:ext cx="3429000" cy="523763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500" b="0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660" name="内容占位符 5"/>
          <p:cNvSpPr>
            <a:spLocks noGrp="1"/>
          </p:cNvSpPr>
          <p:nvPr>
            <p:ph sz="quarter" idx="4"/>
          </p:nvPr>
        </p:nvSpPr>
        <p:spPr>
          <a:xfrm>
            <a:off x="4743450" y="1952514"/>
            <a:ext cx="3429000" cy="2676637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104866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zh-CN" altLang="en-US" smtClean="0"/>
              <a:t>2018/9/12</a:t>
            </a:fld>
            <a:endParaRPr lang="zh-CN"/>
          </a:p>
        </p:txBody>
      </p:sp>
      <p:sp>
        <p:nvSpPr>
          <p:cNvPr id="104866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663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9840706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04867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zh-CN" altLang="en-US" smtClean="0"/>
              <a:t>2018/9/12</a:t>
            </a:fld>
            <a:endParaRPr lang="zh-CN"/>
          </a:p>
        </p:txBody>
      </p:sp>
      <p:sp>
        <p:nvSpPr>
          <p:cNvPr id="104867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677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1741299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zh-CN" altLang="en-US" smtClean="0"/>
              <a:t>2018/9/12</a:t>
            </a:fld>
            <a:endParaRPr lang="zh-CN"/>
          </a:p>
        </p:txBody>
      </p:sp>
      <p:sp>
        <p:nvSpPr>
          <p:cNvPr id="104869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1048699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47863701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矩形 7"/>
          <p:cNvSpPr/>
          <p:nvPr userDrawn="1"/>
        </p:nvSpPr>
        <p:spPr bwMode="hidden">
          <a:xfrm>
            <a:off x="3657600" y="0"/>
            <a:ext cx="5486400" cy="5142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Microsoft YaHei UI" panose="020B0503020204020204" pitchFamily="34" charset="-122"/>
            </a:endParaRPr>
          </a:p>
        </p:txBody>
      </p:sp>
      <p:sp>
        <p:nvSpPr>
          <p:cNvPr id="1048679" name="标题 1"/>
          <p:cNvSpPr>
            <a:spLocks noGrp="1"/>
          </p:cNvSpPr>
          <p:nvPr>
            <p:ph type="title"/>
          </p:nvPr>
        </p:nvSpPr>
        <p:spPr>
          <a:xfrm>
            <a:off x="457201" y="1988820"/>
            <a:ext cx="2743200" cy="1371600"/>
          </a:xfrm>
        </p:spPr>
        <p:txBody>
          <a:bodyPr anchor="b"/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048680" name="内容占位符 2"/>
          <p:cNvSpPr>
            <a:spLocks noGrp="1"/>
          </p:cNvSpPr>
          <p:nvPr>
            <p:ph idx="1"/>
          </p:nvPr>
        </p:nvSpPr>
        <p:spPr>
          <a:xfrm>
            <a:off x="4120515" y="516367"/>
            <a:ext cx="4560570" cy="4112783"/>
          </a:xfrm>
        </p:spPr>
        <p:txBody>
          <a:bodyPr>
            <a:normAutofit/>
          </a:bodyPr>
          <a:lstStyle>
            <a:lvl1pPr latinLnBrk="0">
              <a:defRPr lang="zh-CN" sz="1500"/>
            </a:lvl1pPr>
            <a:lvl2pPr latinLnBrk="0">
              <a:defRPr lang="zh-CN" sz="1350"/>
            </a:lvl2pPr>
            <a:lvl3pPr latinLnBrk="0">
              <a:defRPr lang="zh-CN" sz="1200"/>
            </a:lvl3pPr>
            <a:lvl4pPr latinLnBrk="0">
              <a:defRPr lang="zh-CN" sz="1050"/>
            </a:lvl4pPr>
            <a:lvl5pPr latinLnBrk="0">
              <a:defRPr lang="zh-CN" sz="1050"/>
            </a:lvl5pPr>
            <a:lvl6pPr latinLnBrk="0">
              <a:defRPr lang="zh-CN" sz="1500"/>
            </a:lvl6pPr>
            <a:lvl7pPr latinLnBrk="0">
              <a:defRPr lang="zh-CN" sz="1500"/>
            </a:lvl7pPr>
            <a:lvl8pPr latinLnBrk="0">
              <a:defRPr lang="zh-CN" sz="1500"/>
            </a:lvl8pPr>
            <a:lvl9pPr latinLnBrk="0">
              <a:defRPr lang="zh-CN"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1048681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3463290"/>
            <a:ext cx="2743200" cy="116586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900"/>
              </a:spcBef>
              <a:buNone/>
              <a:defRPr lang="zh-CN" sz="135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68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zh-CN" altLang="en-US" smtClean="0"/>
              <a:t>2018/9/12</a:t>
            </a:fld>
            <a:endParaRPr lang="zh-CN"/>
          </a:p>
        </p:txBody>
      </p:sp>
      <p:sp>
        <p:nvSpPr>
          <p:cNvPr id="104868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684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30447294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0" y="15049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2" y="15049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0" y="29527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2" y="29527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矩形 7"/>
          <p:cNvSpPr/>
          <p:nvPr/>
        </p:nvSpPr>
        <p:spPr bwMode="hidden">
          <a:xfrm>
            <a:off x="3657600" y="0"/>
            <a:ext cx="5486400" cy="5142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Microsoft YaHei UI" panose="020B0503020204020204" pitchFamily="34" charset="-122"/>
            </a:endParaRPr>
          </a:p>
        </p:txBody>
      </p:sp>
      <p:sp>
        <p:nvSpPr>
          <p:cNvPr id="1048691" name="标题 1"/>
          <p:cNvSpPr>
            <a:spLocks noGrp="1"/>
          </p:cNvSpPr>
          <p:nvPr>
            <p:ph type="title"/>
          </p:nvPr>
        </p:nvSpPr>
        <p:spPr>
          <a:xfrm>
            <a:off x="459486" y="1988820"/>
            <a:ext cx="2743200" cy="1371600"/>
          </a:xfrm>
        </p:spPr>
        <p:txBody>
          <a:bodyPr anchor="b"/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048692" name="图片占位符 2"/>
          <p:cNvSpPr>
            <a:spLocks noGrp="1"/>
          </p:cNvSpPr>
          <p:nvPr>
            <p:ph type="pic" idx="1"/>
          </p:nvPr>
        </p:nvSpPr>
        <p:spPr>
          <a:xfrm>
            <a:off x="4120515" y="513707"/>
            <a:ext cx="4560570" cy="41148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 latinLnBrk="0">
              <a:buNone/>
              <a:defRPr lang="zh-CN" sz="1500"/>
            </a:lvl1pPr>
            <a:lvl2pPr marL="342900" indent="0" latinLnBrk="0">
              <a:buNone/>
              <a:defRPr lang="zh-CN" sz="2100"/>
            </a:lvl2pPr>
            <a:lvl3pPr marL="685800" indent="0" latinLnBrk="0">
              <a:buNone/>
              <a:defRPr lang="zh-CN" sz="1800"/>
            </a:lvl3pPr>
            <a:lvl4pPr marL="1028700" indent="0" latinLnBrk="0">
              <a:buNone/>
              <a:defRPr lang="zh-CN" sz="1500"/>
            </a:lvl4pPr>
            <a:lvl5pPr marL="1371600" indent="0" latinLnBrk="0">
              <a:buNone/>
              <a:defRPr lang="zh-CN" sz="1500"/>
            </a:lvl5pPr>
            <a:lvl6pPr marL="1714500" indent="0" latinLnBrk="0">
              <a:buNone/>
              <a:defRPr lang="zh-CN" sz="1500"/>
            </a:lvl6pPr>
            <a:lvl7pPr marL="2057400" indent="0" latinLnBrk="0">
              <a:buNone/>
              <a:defRPr lang="zh-CN" sz="1500"/>
            </a:lvl7pPr>
            <a:lvl8pPr marL="2400300" indent="0" latinLnBrk="0">
              <a:buNone/>
              <a:defRPr lang="zh-CN" sz="1500"/>
            </a:lvl8pPr>
            <a:lvl9pPr marL="2743200" indent="0" latinLnBrk="0">
              <a:buNone/>
              <a:defRPr lang="zh-CN" sz="1500"/>
            </a:lvl9pPr>
          </a:lstStyle>
          <a:p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1048693" name="文本占位符 3"/>
          <p:cNvSpPr>
            <a:spLocks noGrp="1"/>
          </p:cNvSpPr>
          <p:nvPr>
            <p:ph type="body" sz="half" idx="2"/>
          </p:nvPr>
        </p:nvSpPr>
        <p:spPr>
          <a:xfrm>
            <a:off x="459486" y="3463290"/>
            <a:ext cx="2743200" cy="1165860"/>
          </a:xfrm>
        </p:spPr>
        <p:txBody>
          <a:bodyPr>
            <a:normAutofit/>
          </a:bodyPr>
          <a:lstStyle>
            <a:lvl1pPr marL="0" indent="0" latinLnBrk="0">
              <a:spcBef>
                <a:spcPts val="900"/>
              </a:spcBef>
              <a:buNone/>
              <a:defRPr lang="zh-CN" sz="135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869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zh-CN" altLang="en-US" smtClean="0"/>
              <a:t>2018/9/12</a:t>
            </a:fld>
            <a:endParaRPr lang="zh-CN"/>
          </a:p>
        </p:txBody>
      </p:sp>
      <p:sp>
        <p:nvSpPr>
          <p:cNvPr id="104869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104869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20091946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04867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104867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zh-CN" altLang="en-US" smtClean="0"/>
              <a:t>2018/9/12</a:t>
            </a:fld>
            <a:endParaRPr lang="zh-CN"/>
          </a:p>
        </p:txBody>
      </p:sp>
      <p:sp>
        <p:nvSpPr>
          <p:cNvPr id="104867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673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59365572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竖排标题 1"/>
          <p:cNvSpPr>
            <a:spLocks noGrp="1"/>
          </p:cNvSpPr>
          <p:nvPr>
            <p:ph type="title" orient="vert"/>
          </p:nvPr>
        </p:nvSpPr>
        <p:spPr>
          <a:xfrm>
            <a:off x="6607885" y="314325"/>
            <a:ext cx="1564565" cy="431482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104866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71550" y="314325"/>
            <a:ext cx="5457825" cy="431482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10486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zh-CN" altLang="en-US" smtClean="0"/>
              <a:t>2018/9/12</a:t>
            </a:fld>
            <a:endParaRPr lang="zh-CN"/>
          </a:p>
        </p:txBody>
      </p:sp>
      <p:sp>
        <p:nvSpPr>
          <p:cNvPr id="10486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668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34498906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1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7209999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3"/>
            <a:ext cx="6683765" cy="9606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162388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8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9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3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6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9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64155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7193358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866" indent="0">
              <a:buNone/>
              <a:defRPr sz="1500" b="1"/>
            </a:lvl2pPr>
            <a:lvl3pPr marL="685733" indent="0">
              <a:buNone/>
              <a:defRPr sz="1350" b="1"/>
            </a:lvl3pPr>
            <a:lvl4pPr marL="1028599" indent="0">
              <a:buNone/>
              <a:defRPr sz="1200" b="1"/>
            </a:lvl4pPr>
            <a:lvl5pPr marL="1371465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7" indent="0">
              <a:buNone/>
              <a:defRPr sz="1200" b="1"/>
            </a:lvl7pPr>
            <a:lvl8pPr marL="2400063" indent="0">
              <a:buNone/>
              <a:defRPr sz="1200" b="1"/>
            </a:lvl8pPr>
            <a:lvl9pPr marL="274293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866" indent="0">
              <a:buNone/>
              <a:defRPr sz="1500" b="1"/>
            </a:lvl2pPr>
            <a:lvl3pPr marL="685733" indent="0">
              <a:buNone/>
              <a:defRPr sz="1350" b="1"/>
            </a:lvl3pPr>
            <a:lvl4pPr marL="1028599" indent="0">
              <a:buNone/>
              <a:defRPr sz="1200" b="1"/>
            </a:lvl4pPr>
            <a:lvl5pPr marL="1371465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7" indent="0">
              <a:buNone/>
              <a:defRPr sz="1200" b="1"/>
            </a:lvl7pPr>
            <a:lvl8pPr marL="2400063" indent="0">
              <a:buNone/>
              <a:defRPr sz="1200" b="1"/>
            </a:lvl8pPr>
            <a:lvl9pPr marL="274293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5" cy="2515545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1661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161444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61211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09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09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3" indent="0">
              <a:buNone/>
              <a:defRPr sz="750"/>
            </a:lvl3pPr>
            <a:lvl4pPr marL="1028599" indent="0">
              <a:buNone/>
              <a:defRPr sz="675"/>
            </a:lvl4pPr>
            <a:lvl5pPr marL="1371465" indent="0">
              <a:buNone/>
              <a:defRPr sz="675"/>
            </a:lvl5pPr>
            <a:lvl6pPr marL="1714331" indent="0">
              <a:buNone/>
              <a:defRPr sz="675"/>
            </a:lvl6pPr>
            <a:lvl7pPr marL="2057197" indent="0">
              <a:buNone/>
              <a:defRPr sz="675"/>
            </a:lvl7pPr>
            <a:lvl8pPr marL="2400063" indent="0">
              <a:buNone/>
              <a:defRPr sz="675"/>
            </a:lvl8pPr>
            <a:lvl9pPr marL="274293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04256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3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3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66" indent="0">
              <a:buNone/>
              <a:defRPr sz="1200"/>
            </a:lvl2pPr>
            <a:lvl3pPr marL="685733" indent="0">
              <a:buNone/>
              <a:defRPr sz="1200"/>
            </a:lvl3pPr>
            <a:lvl4pPr marL="1028599" indent="0">
              <a:buNone/>
              <a:defRPr sz="1200"/>
            </a:lvl4pPr>
            <a:lvl5pPr marL="1371465" indent="0">
              <a:buNone/>
              <a:defRPr sz="1200"/>
            </a:lvl5pPr>
            <a:lvl6pPr marL="1714331" indent="0">
              <a:buNone/>
              <a:defRPr sz="1200"/>
            </a:lvl6pPr>
            <a:lvl7pPr marL="2057197" indent="0">
              <a:buNone/>
              <a:defRPr sz="1200"/>
            </a:lvl7pPr>
            <a:lvl8pPr marL="2400063" indent="0">
              <a:buNone/>
              <a:defRPr sz="1200"/>
            </a:lvl8pPr>
            <a:lvl9pPr marL="2742930" indent="0">
              <a:buNone/>
              <a:defRPr sz="12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3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66" indent="0">
              <a:buNone/>
              <a:defRPr sz="900"/>
            </a:lvl2pPr>
            <a:lvl3pPr marL="685733" indent="0">
              <a:buNone/>
              <a:defRPr sz="750"/>
            </a:lvl3pPr>
            <a:lvl4pPr marL="1028599" indent="0">
              <a:buNone/>
              <a:defRPr sz="675"/>
            </a:lvl4pPr>
            <a:lvl5pPr marL="1371465" indent="0">
              <a:buNone/>
              <a:defRPr sz="675"/>
            </a:lvl5pPr>
            <a:lvl6pPr marL="1714331" indent="0">
              <a:buNone/>
              <a:defRPr sz="675"/>
            </a:lvl6pPr>
            <a:lvl7pPr marL="2057197" indent="0">
              <a:buNone/>
              <a:defRPr sz="675"/>
            </a:lvl7pPr>
            <a:lvl8pPr marL="2400063" indent="0">
              <a:buNone/>
              <a:defRPr sz="675"/>
            </a:lvl8pPr>
            <a:lvl9pPr marL="274293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065941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4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8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9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3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6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9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063314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1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66" indent="0">
              <a:buFontTx/>
              <a:buNone/>
              <a:defRPr/>
            </a:lvl2pPr>
            <a:lvl3pPr marL="685733" indent="0">
              <a:buFontTx/>
              <a:buNone/>
              <a:defRPr/>
            </a:lvl3pPr>
            <a:lvl4pPr marL="1028599" indent="0">
              <a:buFontTx/>
              <a:buNone/>
              <a:defRPr/>
            </a:lvl4pPr>
            <a:lvl5pPr marL="1371465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4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8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9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33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6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9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78" tIns="34289" rIns="68578" bIns="34289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78" tIns="34289" rIns="68578" bIns="34289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24435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998075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1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866" indent="0">
              <a:buFontTx/>
              <a:buNone/>
              <a:defRPr/>
            </a:lvl2pPr>
            <a:lvl3pPr marL="685733" indent="0">
              <a:buFontTx/>
              <a:buNone/>
              <a:defRPr/>
            </a:lvl3pPr>
            <a:lvl4pPr marL="1028599" indent="0">
              <a:buFontTx/>
              <a:buNone/>
              <a:defRPr/>
            </a:lvl4pPr>
            <a:lvl5pPr marL="1371465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78" tIns="34289" rIns="68578" bIns="34289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78" tIns="34289" rIns="68578" bIns="34289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827020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866" indent="0">
              <a:buFontTx/>
              <a:buNone/>
              <a:defRPr/>
            </a:lvl2pPr>
            <a:lvl3pPr marL="685733" indent="0">
              <a:buFontTx/>
              <a:buNone/>
              <a:defRPr/>
            </a:lvl3pPr>
            <a:lvl4pPr marL="1028599" indent="0">
              <a:buFontTx/>
              <a:buNone/>
              <a:defRPr/>
            </a:lvl4pPr>
            <a:lvl5pPr marL="1371465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76944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153708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10" y="470554"/>
            <a:ext cx="1655701" cy="3962863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30535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44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0" cy="514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05400" y="666750"/>
            <a:ext cx="3581400" cy="857250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0" y="1257300"/>
            <a:ext cx="2188633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50141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59554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59334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842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76327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99411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28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61114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157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02124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990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19050"/>
            <a:ext cx="9144000" cy="516255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13335-EBFF-4418-89FF-7D567B387BFD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C191A-EB01-47E0-9334-9CDEB0921C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3029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D0BE3-EBBE-4D00-A40C-6047FADAE9B4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A82054-F8F1-4738-95AC-17219BE720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4475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561B8-C3FC-4B39-A0EA-048FD7F3473E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49221-5D8B-45C7-A423-E3C42AE4E6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7699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89A33-5F89-4F4C-9168-FBA147086752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B27D-7911-43CD-8023-4F64BF329F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75599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3979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3979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3D284-D3F5-4564-9687-D87037BEA0FA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4AEF7-CA2B-45EF-A6EB-EA01F02A7E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00833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6785F-5CA5-4290-8AC8-615430F5ECAE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C16AA7-54D5-4310-88CC-4ECB3B0E6E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1990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FBF84-5509-49CF-A5DB-A4F802D8D489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DD14D-206C-45DD-9EF8-D3C88F6BD0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600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8" y="204788"/>
            <a:ext cx="511135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710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69665-F186-4DCD-82B8-2AC696D43647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68B2B-5336-47F5-ABF3-1EE2323045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7893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0465B-3548-46AC-B005-4798445C1E81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1C5FC4-CCCE-4432-87E5-6CFA06A5BF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84145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9E515-D57B-4DA8-99B9-67CF3211FA7B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1100F-30C8-4076-8904-C70D2B29AD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18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2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1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097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5400" y="666750"/>
            <a:ext cx="3581400" cy="857250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0" y="1257300"/>
            <a:ext cx="2188633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DA797-60E1-4FB3-B664-953EBB2FB9C7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0DEC9-8DCB-46B4-9BD0-76907B7010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45909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2"/>
            </a:lvl1pPr>
            <a:lvl2pPr marL="0" indent="120547" algn="ctr">
              <a:spcBef>
                <a:spcPts val="0"/>
              </a:spcBef>
              <a:buSzTx/>
              <a:buNone/>
              <a:defRPr sz="1952"/>
            </a:lvl2pPr>
            <a:lvl3pPr marL="0" indent="241094" algn="ctr">
              <a:spcBef>
                <a:spcPts val="0"/>
              </a:spcBef>
              <a:buSzTx/>
              <a:buNone/>
              <a:defRPr sz="1952"/>
            </a:lvl3pPr>
            <a:lvl4pPr marL="0" indent="361641" algn="ctr">
              <a:spcBef>
                <a:spcPts val="0"/>
              </a:spcBef>
              <a:buSzTx/>
              <a:buNone/>
              <a:defRPr sz="1952"/>
            </a:lvl4pPr>
            <a:lvl5pPr marL="0" indent="482187" algn="ctr">
              <a:spcBef>
                <a:spcPts val="0"/>
              </a:spcBef>
              <a:buSzTx/>
              <a:buNone/>
              <a:defRPr sz="1952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897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113992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4723805" y="334863"/>
            <a:ext cx="3750469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669727" y="334863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69727" y="2491383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2"/>
            </a:lvl1pPr>
            <a:lvl2pPr marL="0" indent="120547" algn="ctr">
              <a:spcBef>
                <a:spcPts val="0"/>
              </a:spcBef>
              <a:buSzTx/>
              <a:buNone/>
              <a:defRPr sz="1952"/>
            </a:lvl2pPr>
            <a:lvl3pPr marL="0" indent="241094" algn="ctr">
              <a:spcBef>
                <a:spcPts val="0"/>
              </a:spcBef>
              <a:buSzTx/>
              <a:buNone/>
              <a:defRPr sz="1952"/>
            </a:lvl3pPr>
            <a:lvl4pPr marL="0" indent="361641" algn="ctr">
              <a:spcBef>
                <a:spcPts val="0"/>
              </a:spcBef>
              <a:buSzTx/>
              <a:buNone/>
              <a:defRPr sz="1952"/>
            </a:lvl4pPr>
            <a:lvl5pPr marL="0" indent="482187" algn="ctr">
              <a:spcBef>
                <a:spcPts val="0"/>
              </a:spcBef>
              <a:buSzTx/>
              <a:buNone/>
              <a:defRPr sz="1952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6039984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259265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6148276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69727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20" indent="-180820">
              <a:spcBef>
                <a:spcPts val="1687"/>
              </a:spcBef>
              <a:defRPr sz="1477"/>
            </a:lvl1pPr>
            <a:lvl2pPr marL="361641" indent="-180820">
              <a:spcBef>
                <a:spcPts val="1687"/>
              </a:spcBef>
              <a:defRPr sz="1477"/>
            </a:lvl2pPr>
            <a:lvl3pPr marL="542461" indent="-180820">
              <a:spcBef>
                <a:spcPts val="1687"/>
              </a:spcBef>
              <a:defRPr sz="1477"/>
            </a:lvl3pPr>
            <a:lvl4pPr marL="723281" indent="-180820">
              <a:spcBef>
                <a:spcPts val="1687"/>
              </a:spcBef>
              <a:defRPr sz="1477"/>
            </a:lvl4pPr>
            <a:lvl5pPr marL="904101" indent="-180820">
              <a:spcBef>
                <a:spcPts val="1687"/>
              </a:spcBef>
              <a:defRPr sz="1477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70296" y="4902400"/>
            <a:ext cx="266098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364159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500977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4723805" y="2685603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4723805" y="468809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669727" y="468809"/>
            <a:ext cx="3750469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411121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3355331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221767"/>
            <a:ext cx="7358063" cy="3785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93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03791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4572000" y="1837540"/>
            <a:ext cx="0" cy="16559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0" y="1861337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6" y="1587500"/>
            <a:ext cx="2459037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4" y="1854987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79" y="1581149"/>
            <a:ext cx="2459037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650875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3756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2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0" cy="833437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0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0" y="1254125"/>
            <a:ext cx="8229600" cy="479425"/>
          </a:xfrm>
        </p:spPr>
        <p:txBody>
          <a:bodyPr>
            <a:noAutofit/>
          </a:bodyPr>
          <a:lstStyle>
            <a:lvl1pPr marL="0" indent="0" algn="ctr">
              <a:lnSpc>
                <a:spcPts val="1500"/>
              </a:lnSpc>
              <a:buNone/>
              <a:defRPr sz="1050">
                <a:solidFill>
                  <a:srgbClr val="595959"/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0" cy="833437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0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1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1219201" y="3709988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819400" y="3714750"/>
            <a:ext cx="1613026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1206358" y="3181350"/>
            <a:ext cx="18303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1219200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7F7F7F"/>
                </a:solidFill>
                <a:latin typeface="Calibri"/>
                <a:ea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819400" y="3181350"/>
            <a:ext cx="16017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8322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7F7F7F"/>
                </a:solidFill>
                <a:latin typeface="Calibri"/>
                <a:ea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419600" y="3714750"/>
            <a:ext cx="1675229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419600" y="3181350"/>
            <a:ext cx="16635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432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7F7F7F"/>
                </a:solidFill>
                <a:latin typeface="Calibri"/>
                <a:ea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5943600" y="3714750"/>
            <a:ext cx="1751964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5943600" y="3181350"/>
            <a:ext cx="17397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5956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solidFill>
                  <a:srgbClr val="7F7F7F"/>
                </a:solidFill>
                <a:latin typeface="Calibri"/>
                <a:ea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1295400" y="1581150"/>
            <a:ext cx="1600200" cy="1447800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895600" y="1581150"/>
            <a:ext cx="1600200" cy="144780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495800" y="1581150"/>
            <a:ext cx="1600200" cy="1447800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096000" y="1581150"/>
            <a:ext cx="1600200" cy="14478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44557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29718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0" y="1504950"/>
            <a:ext cx="9144000" cy="363855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761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7794"/>
            <a:ext cx="4038600" cy="2926556"/>
          </a:xfrm>
        </p:spPr>
        <p:txBody>
          <a:bodyPr>
            <a:norm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  <a:lvl2pPr>
              <a:defRPr sz="1400">
                <a:solidFill>
                  <a:srgbClr val="7F7F7F"/>
                </a:solidFill>
              </a:defRPr>
            </a:lvl2pPr>
            <a:lvl3pPr>
              <a:defRPr sz="1200">
                <a:solidFill>
                  <a:srgbClr val="7F7F7F"/>
                </a:solidFill>
              </a:defRPr>
            </a:lvl3pPr>
            <a:lvl4pPr>
              <a:defRPr sz="1100">
                <a:solidFill>
                  <a:srgbClr val="7F7F7F"/>
                </a:solidFill>
              </a:defRPr>
            </a:lvl4pPr>
            <a:lvl5pPr>
              <a:defRPr sz="1100">
                <a:solidFill>
                  <a:srgbClr val="7F7F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794"/>
            <a:ext cx="4038600" cy="2926556"/>
          </a:xfrm>
        </p:spPr>
        <p:txBody>
          <a:bodyPr>
            <a:normAutofit/>
          </a:bodyPr>
          <a:lstStyle>
            <a:lvl1pPr>
              <a:defRPr sz="1600">
                <a:solidFill>
                  <a:srgbClr val="7F7F7F"/>
                </a:solidFill>
              </a:defRPr>
            </a:lvl1pPr>
            <a:lvl2pPr>
              <a:defRPr sz="1400">
                <a:solidFill>
                  <a:srgbClr val="7F7F7F"/>
                </a:solidFill>
              </a:defRPr>
            </a:lvl2pPr>
            <a:lvl3pPr>
              <a:defRPr sz="1200">
                <a:solidFill>
                  <a:srgbClr val="7F7F7F"/>
                </a:solidFill>
              </a:defRPr>
            </a:lvl3pPr>
            <a:lvl4pPr>
              <a:defRPr sz="1100">
                <a:solidFill>
                  <a:srgbClr val="7F7F7F"/>
                </a:solidFill>
              </a:defRPr>
            </a:lvl4pPr>
            <a:lvl5pPr>
              <a:defRPr sz="1100">
                <a:solidFill>
                  <a:srgbClr val="7F7F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992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7F7F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09750"/>
            <a:ext cx="4040188" cy="278487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7F7F7F"/>
                </a:solidFill>
              </a:defRPr>
            </a:lvl1pPr>
            <a:lvl2pPr>
              <a:defRPr sz="1200">
                <a:solidFill>
                  <a:srgbClr val="7F7F7F"/>
                </a:solidFill>
              </a:defRPr>
            </a:lvl2pPr>
            <a:lvl3pPr>
              <a:defRPr sz="1100">
                <a:solidFill>
                  <a:srgbClr val="7F7F7F"/>
                </a:solidFill>
              </a:defRPr>
            </a:lvl3pPr>
            <a:lvl4pPr>
              <a:defRPr sz="1050">
                <a:solidFill>
                  <a:srgbClr val="7F7F7F"/>
                </a:solidFill>
              </a:defRPr>
            </a:lvl4pPr>
            <a:lvl5pPr>
              <a:defRPr sz="1050">
                <a:solidFill>
                  <a:srgbClr val="7F7F7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32992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7F7F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809750"/>
            <a:ext cx="4041775" cy="278487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7F7F7F"/>
                </a:solidFill>
              </a:defRPr>
            </a:lvl1pPr>
            <a:lvl2pPr>
              <a:defRPr sz="1200">
                <a:solidFill>
                  <a:srgbClr val="7F7F7F"/>
                </a:solidFill>
              </a:defRPr>
            </a:lvl2pPr>
            <a:lvl3pPr>
              <a:defRPr sz="1100">
                <a:solidFill>
                  <a:srgbClr val="7F7F7F"/>
                </a:solidFill>
              </a:defRPr>
            </a:lvl3pPr>
            <a:lvl4pPr>
              <a:defRPr sz="1050">
                <a:solidFill>
                  <a:srgbClr val="7F7F7F"/>
                </a:solidFill>
              </a:defRPr>
            </a:lvl4pPr>
            <a:lvl5pPr>
              <a:defRPr sz="1050">
                <a:solidFill>
                  <a:srgbClr val="7F7F7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400"/>
            <a:ext cx="2552878" cy="3562350"/>
          </a:xfrm>
          <a:prstGeom prst="rect">
            <a:avLst/>
          </a:prstGeom>
        </p:spPr>
      </p:pic>
      <p:sp>
        <p:nvSpPr>
          <p:cNvPr id="19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3505200" y="1676400"/>
            <a:ext cx="1956816" cy="241935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597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71600" y="2190750"/>
            <a:ext cx="2667000" cy="685800"/>
          </a:xfrm>
          <a:prstGeom prst="rect">
            <a:avLst/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371600" y="2876550"/>
            <a:ext cx="2667000" cy="685800"/>
          </a:xfrm>
          <a:prstGeom prst="rect">
            <a:avLst/>
          </a:prstGeom>
          <a:solidFill>
            <a:srgbClr val="4859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400"/>
            <a:ext cx="2552878" cy="3562350"/>
          </a:xfrm>
          <a:prstGeom prst="rect">
            <a:avLst/>
          </a:prstGeom>
        </p:spPr>
      </p:pic>
      <p:sp>
        <p:nvSpPr>
          <p:cNvPr id="19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3505200" y="1676400"/>
            <a:ext cx="1956816" cy="241935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550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295400" y="2876550"/>
            <a:ext cx="6324600" cy="685800"/>
          </a:xfrm>
          <a:prstGeom prst="rect">
            <a:avLst/>
          </a:prstGeom>
          <a:solidFill>
            <a:srgbClr val="4859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295400" y="2190750"/>
            <a:ext cx="6324600" cy="685800"/>
          </a:xfrm>
          <a:prstGeom prst="rect">
            <a:avLst/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400"/>
            <a:ext cx="2552878" cy="3562350"/>
          </a:xfrm>
          <a:prstGeom prst="rect">
            <a:avLst/>
          </a:prstGeom>
        </p:spPr>
      </p:pic>
      <p:sp>
        <p:nvSpPr>
          <p:cNvPr id="17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3505200" y="1676400"/>
            <a:ext cx="1956816" cy="241935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71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0" y="2038350"/>
            <a:ext cx="3429000" cy="990600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0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52550"/>
            <a:ext cx="2552878" cy="3562350"/>
          </a:xfrm>
          <a:prstGeom prst="rect">
            <a:avLst/>
          </a:prstGeom>
        </p:spPr>
      </p:pic>
      <p:sp>
        <p:nvSpPr>
          <p:cNvPr id="22" name="Picture Placeholder 20"/>
          <p:cNvSpPr>
            <a:spLocks noGrp="1"/>
          </p:cNvSpPr>
          <p:nvPr>
            <p:ph type="pic" sz="quarter" idx="31"/>
          </p:nvPr>
        </p:nvSpPr>
        <p:spPr>
          <a:xfrm>
            <a:off x="5410200" y="1733550"/>
            <a:ext cx="1956816" cy="241935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0140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809750"/>
            <a:ext cx="9144000" cy="1524000"/>
          </a:xfrm>
          <a:prstGeom prst="rect">
            <a:avLst/>
          </a:prstGeom>
          <a:solidFill>
            <a:srgbClr val="1399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3325812"/>
            <a:ext cx="2362200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0" y="3859212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  <a:latin typeface="Calibri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2208212"/>
            <a:ext cx="3429000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/>
                </a:solidFill>
                <a:latin typeface="Calibri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3000" y="1954212"/>
            <a:ext cx="23622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Glegoo"/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r="7816"/>
          <a:stretch/>
        </p:blipFill>
        <p:spPr>
          <a:xfrm>
            <a:off x="4835244" y="1428750"/>
            <a:ext cx="1602039" cy="3352800"/>
          </a:xfrm>
          <a:prstGeom prst="rect">
            <a:avLst/>
          </a:prstGeom>
        </p:spPr>
      </p:pic>
      <p:sp>
        <p:nvSpPr>
          <p:cNvPr id="27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5029200" y="1962150"/>
            <a:ext cx="1247554" cy="2286000"/>
          </a:xfrm>
        </p:spPr>
        <p:txBody>
          <a:bodyPr/>
          <a:lstStyle/>
          <a:p>
            <a:endParaRPr lang="en-JM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r="7816"/>
          <a:stretch/>
        </p:blipFill>
        <p:spPr>
          <a:xfrm>
            <a:off x="6475161" y="1428750"/>
            <a:ext cx="1602039" cy="3352800"/>
          </a:xfrm>
          <a:prstGeom prst="rect">
            <a:avLst/>
          </a:prstGeom>
        </p:spPr>
      </p:pic>
      <p:sp>
        <p:nvSpPr>
          <p:cNvPr id="29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6669117" y="1962150"/>
            <a:ext cx="1247554" cy="22860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662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1152"/>
            <a:ext cx="4419600" cy="2562857"/>
          </a:xfrm>
          <a:prstGeom prst="rect">
            <a:avLst/>
          </a:prstGeom>
        </p:spPr>
      </p:pic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81126" y="1809750"/>
            <a:ext cx="3167074" cy="20286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03389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0" cy="1774825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0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6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55DF95-D547-449A-B910-FD2F068A3269}" type="slidenum">
              <a:rPr lang="zh-CN" alt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591819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480525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914963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57300"/>
            <a:ext cx="4051173" cy="348615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728" y="1257300"/>
            <a:ext cx="4051173" cy="348615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9477923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499504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9340757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9275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8700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3456622"/>
            <a:ext cx="2276856" cy="1705928"/>
          </a:xfrm>
        </p:spPr>
        <p:txBody>
          <a:bodyPr/>
          <a:lstStyle/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3456622"/>
            <a:ext cx="2276856" cy="1705928"/>
          </a:xfrm>
        </p:spPr>
        <p:txBody>
          <a:bodyPr/>
          <a:lstStyle/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3455670"/>
            <a:ext cx="2276856" cy="1705928"/>
          </a:xfrm>
        </p:spPr>
        <p:txBody>
          <a:bodyPr/>
          <a:lstStyle/>
          <a:p>
            <a:endParaRPr lang="en-JM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3455670"/>
            <a:ext cx="2286000" cy="1705928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23663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97249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361530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7976" y="457200"/>
            <a:ext cx="2066925" cy="428625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457200"/>
            <a:ext cx="6080953" cy="42862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4001329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085051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831848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290423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57300"/>
            <a:ext cx="4051173" cy="348615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728" y="1257300"/>
            <a:ext cx="4051173" cy="348615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8213004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8501535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1640463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504950"/>
            <a:ext cx="2276856" cy="1981200"/>
          </a:xfrm>
        </p:spPr>
        <p:txBody>
          <a:bodyPr/>
          <a:lstStyle/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504950"/>
            <a:ext cx="2276856" cy="1981200"/>
          </a:xfrm>
        </p:spPr>
        <p:txBody>
          <a:bodyPr/>
          <a:lstStyle/>
          <a:p>
            <a:endParaRPr lang="en-JM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504950"/>
            <a:ext cx="2286000" cy="198120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98442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221790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028969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7976" y="457200"/>
            <a:ext cx="2066925" cy="428625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457200"/>
            <a:ext cx="6080953" cy="42862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7153243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39201083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26947497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32717306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57300"/>
            <a:ext cx="4051173" cy="348615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3728" y="1257300"/>
            <a:ext cx="4051173" cy="348615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22426898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034"/>
            <a:ext cx="3655181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15260332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348942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1817688"/>
            <a:ext cx="2127250" cy="830262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0"/>
            <a:ext cx="2127250" cy="830262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3405328"/>
            <a:ext cx="2127250" cy="830262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0"/>
            <a:ext cx="2127250" cy="830262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3733800" y="1517508"/>
            <a:ext cx="1600200" cy="3081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400800" y="1517508"/>
            <a:ext cx="1600200" cy="3081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3733800" y="3101835"/>
            <a:ext cx="1600200" cy="3081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400800" y="3101835"/>
            <a:ext cx="1600200" cy="3081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39458269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1476971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32296634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19859691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57976" y="457200"/>
            <a:ext cx="2066925" cy="428625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457200"/>
            <a:ext cx="6080953" cy="42862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34021727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492698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4802"/>
      </p:ext>
    </p:extLst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454257"/>
      </p:ext>
    </p:extLst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625421"/>
      </p:ext>
    </p:extLst>
  </p:cSld>
  <p:clrMapOvr>
    <a:masterClrMapping/>
  </p:clrMapOvr>
  <p:transition spd="slow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399256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Mac-Flat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52550"/>
            <a:ext cx="4038600" cy="3269432"/>
          </a:xfrm>
          <a:prstGeom prst="rect">
            <a:avLst/>
          </a:prstGeom>
        </p:spPr>
      </p:pic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0" cy="20574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71693"/>
      </p:ext>
    </p:extLst>
  </p:cSld>
  <p:clrMapOvr>
    <a:masterClrMapping/>
  </p:clrMapOvr>
  <p:transition spd="slow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61428"/>
      </p:ext>
    </p:extLst>
  </p:cSld>
  <p:clrMapOvr>
    <a:masterClrMapping/>
  </p:clrMapOvr>
  <p:transition spd="slow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99896"/>
      </p:ext>
    </p:extLst>
  </p:cSld>
  <p:clrMapOvr>
    <a:masterClrMapping/>
  </p:clrMapOvr>
  <p:transition spd="slow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35914"/>
      </p:ext>
    </p:extLst>
  </p:cSld>
  <p:clrMapOvr>
    <a:masterClrMapping/>
  </p:clrMapOvr>
  <p:transition spd="slow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86961"/>
      </p:ext>
    </p:extLst>
  </p:cSld>
  <p:clrMapOvr>
    <a:masterClrMapping/>
  </p:clrMapOvr>
  <p:transition spd="slow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03877"/>
      </p:ext>
    </p:extLst>
  </p:cSld>
  <p:clrMapOvr>
    <a:masterClrMapping/>
  </p:clrMapOvr>
  <p:transition spd="slow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752697"/>
      </p:ext>
    </p:extLst>
  </p:cSld>
  <p:clrMapOvr>
    <a:masterClrMapping/>
  </p:clrMapOvr>
  <p:transition spd="slow">
    <p:push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772353"/>
      </p:ext>
    </p:extLst>
  </p:cSld>
  <p:clrMapOvr>
    <a:masterClrMapping/>
  </p:clrMapOvr>
  <p:transition spd="slow">
    <p:push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48338" y="2774925"/>
            <a:ext cx="1350000" cy="3416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5874971" y="2774925"/>
            <a:ext cx="1350000" cy="3416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348338" y="3251765"/>
            <a:ext cx="1350000" cy="3416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5874971" y="3251765"/>
            <a:ext cx="1350000" cy="3416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838105" y="1848413"/>
            <a:ext cx="1889522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一级标题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830366" y="2250062"/>
            <a:ext cx="1905000" cy="2585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YIJIBIAOTI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87" y="1426771"/>
            <a:ext cx="2563465" cy="25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21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72265" y="27128"/>
            <a:ext cx="1261885" cy="415498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ctr">
              <a:lnSpc>
                <a:spcPct val="100000"/>
              </a:lnSpc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96439"/>
            <a:ext cx="407194" cy="2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999221" y="96439"/>
            <a:ext cx="7144779" cy="2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81943143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0" cy="2266950"/>
          </a:xfrm>
        </p:spPr>
        <p:txBody>
          <a:bodyPr>
            <a:normAutofit/>
          </a:bodyPr>
          <a:lstStyle>
            <a:lvl1pPr algn="l">
              <a:lnSpc>
                <a:spcPts val="1400"/>
              </a:lnSpc>
              <a:buNone/>
              <a:defRPr sz="105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4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057400"/>
            <a:ext cx="2362200" cy="2266950"/>
          </a:xfrm>
        </p:spPr>
        <p:txBody>
          <a:bodyPr>
            <a:normAutofit/>
          </a:bodyPr>
          <a:lstStyle>
            <a:lvl1pPr algn="l">
              <a:lnSpc>
                <a:spcPts val="1400"/>
              </a:lnSpc>
              <a:buNone/>
              <a:defRPr sz="105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057400"/>
            <a:ext cx="2362200" cy="2266950"/>
          </a:xfrm>
        </p:spPr>
        <p:txBody>
          <a:bodyPr>
            <a:normAutofit/>
          </a:bodyPr>
          <a:lstStyle>
            <a:lvl1pPr algn="l">
              <a:lnSpc>
                <a:spcPts val="1400"/>
              </a:lnSpc>
              <a:buNone/>
              <a:defRPr sz="105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200" y="15811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4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800" y="1581150"/>
            <a:ext cx="1984248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400" b="0" i="0">
                <a:solidFill>
                  <a:srgbClr val="1399EE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080512"/>
      </p:ext>
    </p:extLst>
  </p:cSld>
  <p:clrMapOvr>
    <a:masterClrMapping/>
  </p:clrMapOvr>
  <p:transition spd="slow">
    <p:push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21390"/>
      </p:ext>
    </p:extLst>
  </p:cSld>
  <p:clrMapOvr>
    <a:masterClrMapping/>
  </p:clrMapOvr>
  <p:transition spd="slow">
    <p:push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307384"/>
      </p:ext>
    </p:extLst>
  </p:cSld>
  <p:clrMapOvr>
    <a:masterClrMapping/>
  </p:clrMapOvr>
  <p:transition spd="slow">
    <p:push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514409"/>
      </p:ext>
    </p:extLst>
  </p:cSld>
  <p:clrMapOvr>
    <a:masterClrMapping/>
  </p:clrMapOvr>
  <p:transition spd="slow">
    <p:push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71696"/>
      </p:ext>
    </p:extLst>
  </p:cSld>
  <p:clrMapOvr>
    <a:masterClrMapping/>
  </p:clrMapOvr>
  <p:transition spd="slow">
    <p:push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9CDA3ED-71EA-4841-8BBD-ABD29DF9F449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764883"/>
      </p:ext>
    </p:extLst>
  </p:cSld>
  <p:clrMapOvr>
    <a:masterClrMapping/>
  </p:clrMapOvr>
  <p:transition spd="slow">
    <p:push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812727" y="863947"/>
            <a:ext cx="5518547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2727" y="2652117"/>
            <a:ext cx="5518547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044902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1986855" y="334863"/>
            <a:ext cx="5156895" cy="31209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812727" y="3542854"/>
            <a:ext cx="5518547" cy="750094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12727" y="4319736"/>
            <a:ext cx="5518547" cy="6429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65605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812727" y="1701106"/>
            <a:ext cx="5518547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912328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685853" y="401836"/>
            <a:ext cx="2812852" cy="43465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45295" y="401836"/>
            <a:ext cx="2812852" cy="2109639"/>
          </a:xfrm>
          <a:prstGeom prst="rect">
            <a:avLst/>
          </a:prstGeom>
        </p:spPr>
        <p:txBody>
          <a:bodyPr anchor="b"/>
          <a:lstStyle>
            <a:lvl1pPr>
              <a:defRPr sz="315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45295" y="2638722"/>
            <a:ext cx="2812852" cy="21096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667508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2" y="20923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0" y="32353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0" y="37687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 hasCustomPrompt="1"/>
          </p:nvPr>
        </p:nvSpPr>
        <p:spPr>
          <a:xfrm>
            <a:off x="533400" y="15049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5"/>
            <a:ext cx="3048000" cy="403225"/>
          </a:xfrm>
        </p:spPr>
        <p:txBody>
          <a:bodyPr anchor="ctr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0" b="0">
                <a:solidFill>
                  <a:srgbClr val="7F7F7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 hasCustomPrompt="1"/>
          </p:nvPr>
        </p:nvSpPr>
        <p:spPr>
          <a:xfrm>
            <a:off x="533400" y="205359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 hasCustomPrompt="1"/>
          </p:nvPr>
        </p:nvSpPr>
        <p:spPr>
          <a:xfrm>
            <a:off x="533400" y="26479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 hasCustomPrompt="1"/>
          </p:nvPr>
        </p:nvSpPr>
        <p:spPr>
          <a:xfrm>
            <a:off x="533400" y="31813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 hasCustomPrompt="1"/>
          </p:nvPr>
        </p:nvSpPr>
        <p:spPr>
          <a:xfrm>
            <a:off x="533400" y="37147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 hasCustomPrompt="1"/>
          </p:nvPr>
        </p:nvSpPr>
        <p:spPr>
          <a:xfrm>
            <a:off x="4693920" y="15049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 hasCustomPrompt="1"/>
          </p:nvPr>
        </p:nvSpPr>
        <p:spPr>
          <a:xfrm>
            <a:off x="4693920" y="205359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 hasCustomPrompt="1"/>
          </p:nvPr>
        </p:nvSpPr>
        <p:spPr>
          <a:xfrm>
            <a:off x="4693920" y="26479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 hasCustomPrompt="1"/>
          </p:nvPr>
        </p:nvSpPr>
        <p:spPr>
          <a:xfrm>
            <a:off x="4693920" y="31813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 hasCustomPrompt="1"/>
          </p:nvPr>
        </p:nvSpPr>
        <p:spPr>
          <a:xfrm>
            <a:off x="4693920" y="3714750"/>
            <a:ext cx="411480" cy="411480"/>
          </a:xfrm>
          <a:prstGeom prst="ellipse">
            <a:avLst/>
          </a:prstGeom>
          <a:solidFill>
            <a:srgbClr val="48597F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Glegoo"/>
                <a:ea typeface="Calibri"/>
                <a:cs typeface="Glegoo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0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3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671841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290774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4685853" y="1366242"/>
            <a:ext cx="2812852" cy="33151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45295" y="1366242"/>
            <a:ext cx="2812852" cy="3315147"/>
          </a:xfrm>
          <a:prstGeom prst="rect">
            <a:avLst/>
          </a:prstGeom>
        </p:spPr>
        <p:txBody>
          <a:bodyPr/>
          <a:lstStyle>
            <a:lvl1pPr marL="193902" indent="-193902">
              <a:spcBef>
                <a:spcPts val="1988"/>
              </a:spcBef>
              <a:defRPr sz="1425"/>
            </a:lvl1pPr>
            <a:lvl2pPr marL="336777" indent="-193902">
              <a:spcBef>
                <a:spcPts val="1988"/>
              </a:spcBef>
              <a:defRPr sz="1425"/>
            </a:lvl2pPr>
            <a:lvl3pPr marL="479652" indent="-193902">
              <a:spcBef>
                <a:spcPts val="1988"/>
              </a:spcBef>
              <a:defRPr sz="1425"/>
            </a:lvl3pPr>
            <a:lvl4pPr marL="622527" indent="-193902">
              <a:spcBef>
                <a:spcPts val="1988"/>
              </a:spcBef>
              <a:defRPr sz="1425"/>
            </a:lvl4pPr>
            <a:lvl5pPr marL="765402" indent="-193902">
              <a:spcBef>
                <a:spcPts val="1988"/>
              </a:spcBef>
              <a:defRPr sz="142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8791339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295" y="669727"/>
            <a:ext cx="5853410" cy="380404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431400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685853" y="2685604"/>
            <a:ext cx="2812852" cy="20560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685853" y="401836"/>
            <a:ext cx="2812852" cy="20560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1645295" y="402302"/>
            <a:ext cx="2812852" cy="4339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882411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812727" y="3355330"/>
            <a:ext cx="5518547" cy="36356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425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812727" y="2197391"/>
            <a:ext cx="5518547" cy="46743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238"/>
              </a:spcBef>
              <a:buSzTx/>
              <a:buNone/>
              <a:defRPr sz="21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686287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143000" y="0"/>
            <a:ext cx="6858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2308397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5609"/>
            <a:ext cx="317394" cy="282769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3320317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865" y="-2022"/>
            <a:ext cx="849160" cy="1374758"/>
            <a:chOff x="-26307" y="-2696"/>
            <a:chExt cx="1150353" cy="1833010"/>
          </a:xfrm>
        </p:grpSpPr>
        <p:sp>
          <p:nvSpPr>
            <p:cNvPr id="8" name="任意多边形: 形状 7"/>
            <p:cNvSpPr/>
            <p:nvPr/>
          </p:nvSpPr>
          <p:spPr>
            <a:xfrm>
              <a:off x="-25133" y="-2696"/>
              <a:ext cx="1149179" cy="1833010"/>
            </a:xfrm>
            <a:custGeom>
              <a:avLst/>
              <a:gdLst>
                <a:gd name="connsiteX0" fmla="*/ 1146357 w 1587512"/>
                <a:gd name="connsiteY0" fmla="*/ 0 h 1830314"/>
                <a:gd name="connsiteX1" fmla="*/ 1587512 w 1587512"/>
                <a:gd name="connsiteY1" fmla="*/ 0 h 1830314"/>
                <a:gd name="connsiteX2" fmla="*/ 0 w 1587512"/>
                <a:gd name="connsiteY2" fmla="*/ 1830314 h 1830314"/>
                <a:gd name="connsiteX3" fmla="*/ 0 w 1587512"/>
                <a:gd name="connsiteY3" fmla="*/ 1321687 h 1830314"/>
                <a:gd name="connsiteX4" fmla="*/ 1146357 w 1587512"/>
                <a:gd name="connsiteY4" fmla="*/ 0 h 18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12" h="1830314">
                  <a:moveTo>
                    <a:pt x="1146357" y="0"/>
                  </a:moveTo>
                  <a:lnTo>
                    <a:pt x="1587512" y="0"/>
                  </a:lnTo>
                  <a:lnTo>
                    <a:pt x="0" y="1830314"/>
                  </a:lnTo>
                  <a:lnTo>
                    <a:pt x="0" y="1321687"/>
                  </a:lnTo>
                  <a:lnTo>
                    <a:pt x="1146357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-26307" y="-2696"/>
              <a:ext cx="1150351" cy="1331740"/>
            </a:xfrm>
            <a:custGeom>
              <a:avLst/>
              <a:gdLst>
                <a:gd name="connsiteX0" fmla="*/ 1155076 w 1160373"/>
                <a:gd name="connsiteY0" fmla="*/ 0 h 1331740"/>
                <a:gd name="connsiteX1" fmla="*/ 1160373 w 1160373"/>
                <a:gd name="connsiteY1" fmla="*/ 0 h 1331740"/>
                <a:gd name="connsiteX2" fmla="*/ 5009 w 1160373"/>
                <a:gd name="connsiteY2" fmla="*/ 1331740 h 1331740"/>
                <a:gd name="connsiteX3" fmla="*/ 0 w 1160373"/>
                <a:gd name="connsiteY3" fmla="*/ 1331740 h 1331740"/>
                <a:gd name="connsiteX4" fmla="*/ 6381 w 1160373"/>
                <a:gd name="connsiteY4" fmla="*/ 1324383 h 1331740"/>
                <a:gd name="connsiteX5" fmla="*/ 6381 w 1160373"/>
                <a:gd name="connsiteY5" fmla="*/ 630628 h 1331740"/>
                <a:gd name="connsiteX6" fmla="*/ 551150 w 1160373"/>
                <a:gd name="connsiteY6" fmla="*/ 2695 h 1331740"/>
                <a:gd name="connsiteX7" fmla="*/ 1152738 w 1160373"/>
                <a:gd name="connsiteY7" fmla="*/ 2695 h 1331740"/>
                <a:gd name="connsiteX8" fmla="*/ 1155076 w 1160373"/>
                <a:gd name="connsiteY8" fmla="*/ 0 h 1331740"/>
                <a:gd name="connsiteX0-1" fmla="*/ 1155076 w 1160373"/>
                <a:gd name="connsiteY0-2" fmla="*/ 0 h 1331740"/>
                <a:gd name="connsiteX1-3" fmla="*/ 1160373 w 1160373"/>
                <a:gd name="connsiteY1-4" fmla="*/ 0 h 1331740"/>
                <a:gd name="connsiteX2-5" fmla="*/ 5009 w 1160373"/>
                <a:gd name="connsiteY2-6" fmla="*/ 1331740 h 1331740"/>
                <a:gd name="connsiteX3-7" fmla="*/ 0 w 1160373"/>
                <a:gd name="connsiteY3-8" fmla="*/ 1331740 h 1331740"/>
                <a:gd name="connsiteX4-9" fmla="*/ 3938 w 1160373"/>
                <a:gd name="connsiteY4-10" fmla="*/ 1326764 h 1331740"/>
                <a:gd name="connsiteX5-11" fmla="*/ 6381 w 1160373"/>
                <a:gd name="connsiteY5-12" fmla="*/ 630628 h 1331740"/>
                <a:gd name="connsiteX6-13" fmla="*/ 551150 w 1160373"/>
                <a:gd name="connsiteY6-14" fmla="*/ 2695 h 1331740"/>
                <a:gd name="connsiteX7-15" fmla="*/ 1152738 w 1160373"/>
                <a:gd name="connsiteY7-16" fmla="*/ 2695 h 1331740"/>
                <a:gd name="connsiteX8-17" fmla="*/ 1155076 w 1160373"/>
                <a:gd name="connsiteY8-18" fmla="*/ 0 h 1331740"/>
                <a:gd name="connsiteX0-19" fmla="*/ 1156094 w 1161391"/>
                <a:gd name="connsiteY0-20" fmla="*/ 0 h 1331740"/>
                <a:gd name="connsiteX1-21" fmla="*/ 1161391 w 1161391"/>
                <a:gd name="connsiteY1-22" fmla="*/ 0 h 1331740"/>
                <a:gd name="connsiteX2-23" fmla="*/ 6027 w 1161391"/>
                <a:gd name="connsiteY2-24" fmla="*/ 1331740 h 1331740"/>
                <a:gd name="connsiteX3-25" fmla="*/ 1018 w 1161391"/>
                <a:gd name="connsiteY3-26" fmla="*/ 1331740 h 1331740"/>
                <a:gd name="connsiteX4-27" fmla="*/ 4956 w 1161391"/>
                <a:gd name="connsiteY4-28" fmla="*/ 1326764 h 1331740"/>
                <a:gd name="connsiteX5-29" fmla="*/ 70 w 1161391"/>
                <a:gd name="connsiteY5-30" fmla="*/ 628247 h 1331740"/>
                <a:gd name="connsiteX6-31" fmla="*/ 552168 w 1161391"/>
                <a:gd name="connsiteY6-32" fmla="*/ 2695 h 1331740"/>
                <a:gd name="connsiteX7-33" fmla="*/ 1153756 w 1161391"/>
                <a:gd name="connsiteY7-34" fmla="*/ 2695 h 1331740"/>
                <a:gd name="connsiteX8-35" fmla="*/ 1156094 w 1161391"/>
                <a:gd name="connsiteY8-36" fmla="*/ 0 h 1331740"/>
                <a:gd name="connsiteX0-37" fmla="*/ 1156094 w 1161391"/>
                <a:gd name="connsiteY0-38" fmla="*/ 0 h 1331740"/>
                <a:gd name="connsiteX1-39" fmla="*/ 1161391 w 1161391"/>
                <a:gd name="connsiteY1-40" fmla="*/ 0 h 1331740"/>
                <a:gd name="connsiteX2-41" fmla="*/ 6027 w 1161391"/>
                <a:gd name="connsiteY2-42" fmla="*/ 1331740 h 1331740"/>
                <a:gd name="connsiteX3-43" fmla="*/ 1018 w 1161391"/>
                <a:gd name="connsiteY3-44" fmla="*/ 1331740 h 1331740"/>
                <a:gd name="connsiteX4-45" fmla="*/ 4956 w 1161391"/>
                <a:gd name="connsiteY4-46" fmla="*/ 1326764 h 1331740"/>
                <a:gd name="connsiteX5-47" fmla="*/ 70 w 1161391"/>
                <a:gd name="connsiteY5-48" fmla="*/ 628247 h 1331740"/>
                <a:gd name="connsiteX6-49" fmla="*/ 552168 w 1161391"/>
                <a:gd name="connsiteY6-50" fmla="*/ 2695 h 1331740"/>
                <a:gd name="connsiteX7-51" fmla="*/ 1153756 w 1161391"/>
                <a:gd name="connsiteY7-52" fmla="*/ 2695 h 1331740"/>
                <a:gd name="connsiteX8-53" fmla="*/ 1156094 w 1161391"/>
                <a:gd name="connsiteY8-54" fmla="*/ 0 h 1331740"/>
                <a:gd name="connsiteX0-55" fmla="*/ 1156132 w 1161429"/>
                <a:gd name="connsiteY0-56" fmla="*/ 0 h 1331740"/>
                <a:gd name="connsiteX1-57" fmla="*/ 1161429 w 1161429"/>
                <a:gd name="connsiteY1-58" fmla="*/ 0 h 1331740"/>
                <a:gd name="connsiteX2-59" fmla="*/ 6065 w 1161429"/>
                <a:gd name="connsiteY2-60" fmla="*/ 1331740 h 1331740"/>
                <a:gd name="connsiteX3-61" fmla="*/ 1056 w 1161429"/>
                <a:gd name="connsiteY3-62" fmla="*/ 1331740 h 1331740"/>
                <a:gd name="connsiteX4-63" fmla="*/ 2551 w 1161429"/>
                <a:gd name="connsiteY4-64" fmla="*/ 1322001 h 1331740"/>
                <a:gd name="connsiteX5-65" fmla="*/ 108 w 1161429"/>
                <a:gd name="connsiteY5-66" fmla="*/ 628247 h 1331740"/>
                <a:gd name="connsiteX6-67" fmla="*/ 552206 w 1161429"/>
                <a:gd name="connsiteY6-68" fmla="*/ 2695 h 1331740"/>
                <a:gd name="connsiteX7-69" fmla="*/ 1153794 w 1161429"/>
                <a:gd name="connsiteY7-70" fmla="*/ 2695 h 1331740"/>
                <a:gd name="connsiteX8-71" fmla="*/ 1156132 w 1161429"/>
                <a:gd name="connsiteY8-72" fmla="*/ 0 h 1331740"/>
                <a:gd name="connsiteX0-73" fmla="*/ 1156258 w 1161555"/>
                <a:gd name="connsiteY0-74" fmla="*/ 0 h 1331740"/>
                <a:gd name="connsiteX1-75" fmla="*/ 1161555 w 1161555"/>
                <a:gd name="connsiteY1-76" fmla="*/ 0 h 1331740"/>
                <a:gd name="connsiteX2-77" fmla="*/ 6191 w 1161555"/>
                <a:gd name="connsiteY2-78" fmla="*/ 1331740 h 1331740"/>
                <a:gd name="connsiteX3-79" fmla="*/ 1182 w 1161555"/>
                <a:gd name="connsiteY3-80" fmla="*/ 1331740 h 1331740"/>
                <a:gd name="connsiteX4-81" fmla="*/ 234 w 1161555"/>
                <a:gd name="connsiteY4-82" fmla="*/ 1260089 h 1331740"/>
                <a:gd name="connsiteX5-83" fmla="*/ 234 w 1161555"/>
                <a:gd name="connsiteY5-84" fmla="*/ 628247 h 1331740"/>
                <a:gd name="connsiteX6-85" fmla="*/ 552332 w 1161555"/>
                <a:gd name="connsiteY6-86" fmla="*/ 2695 h 1331740"/>
                <a:gd name="connsiteX7-87" fmla="*/ 1153920 w 1161555"/>
                <a:gd name="connsiteY7-88" fmla="*/ 2695 h 1331740"/>
                <a:gd name="connsiteX8-89" fmla="*/ 1156258 w 1161555"/>
                <a:gd name="connsiteY8-90" fmla="*/ 0 h 13317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161555" h="1331740">
                  <a:moveTo>
                    <a:pt x="1156258" y="0"/>
                  </a:moveTo>
                  <a:lnTo>
                    <a:pt x="1161555" y="0"/>
                  </a:lnTo>
                  <a:lnTo>
                    <a:pt x="6191" y="1331740"/>
                  </a:lnTo>
                  <a:lnTo>
                    <a:pt x="1182" y="1331740"/>
                  </a:lnTo>
                  <a:lnTo>
                    <a:pt x="234" y="1260089"/>
                  </a:lnTo>
                  <a:cubicBezTo>
                    <a:pt x="1048" y="1028044"/>
                    <a:pt x="-580" y="860292"/>
                    <a:pt x="234" y="628247"/>
                  </a:cubicBezTo>
                  <a:lnTo>
                    <a:pt x="552332" y="2695"/>
                  </a:lnTo>
                  <a:lnTo>
                    <a:pt x="1153920" y="2695"/>
                  </a:lnTo>
                  <a:lnTo>
                    <a:pt x="11562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flipH="1" flipV="1">
            <a:off x="8258311" y="3787961"/>
            <a:ext cx="893951" cy="1374758"/>
            <a:chOff x="-36150" y="-2696"/>
            <a:chExt cx="1191934" cy="1833010"/>
          </a:xfrm>
        </p:grpSpPr>
        <p:sp>
          <p:nvSpPr>
            <p:cNvPr id="11" name="任意多边形: 形状 10"/>
            <p:cNvSpPr/>
            <p:nvPr/>
          </p:nvSpPr>
          <p:spPr>
            <a:xfrm>
              <a:off x="-25133" y="0"/>
              <a:ext cx="1180917" cy="1830314"/>
            </a:xfrm>
            <a:custGeom>
              <a:avLst/>
              <a:gdLst>
                <a:gd name="connsiteX0" fmla="*/ 1146357 w 1587512"/>
                <a:gd name="connsiteY0" fmla="*/ 0 h 1830314"/>
                <a:gd name="connsiteX1" fmla="*/ 1587512 w 1587512"/>
                <a:gd name="connsiteY1" fmla="*/ 0 h 1830314"/>
                <a:gd name="connsiteX2" fmla="*/ 0 w 1587512"/>
                <a:gd name="connsiteY2" fmla="*/ 1830314 h 1830314"/>
                <a:gd name="connsiteX3" fmla="*/ 0 w 1587512"/>
                <a:gd name="connsiteY3" fmla="*/ 1321687 h 1830314"/>
                <a:gd name="connsiteX4" fmla="*/ 1146357 w 1587512"/>
                <a:gd name="connsiteY4" fmla="*/ 0 h 18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12" h="1830314">
                  <a:moveTo>
                    <a:pt x="1146357" y="0"/>
                  </a:moveTo>
                  <a:lnTo>
                    <a:pt x="1587512" y="0"/>
                  </a:lnTo>
                  <a:lnTo>
                    <a:pt x="0" y="1830314"/>
                  </a:lnTo>
                  <a:lnTo>
                    <a:pt x="0" y="1321687"/>
                  </a:lnTo>
                  <a:lnTo>
                    <a:pt x="11463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-36150" y="-2696"/>
              <a:ext cx="1160374" cy="1331740"/>
            </a:xfrm>
            <a:custGeom>
              <a:avLst/>
              <a:gdLst>
                <a:gd name="connsiteX0" fmla="*/ 1155076 w 1160373"/>
                <a:gd name="connsiteY0" fmla="*/ 0 h 1331740"/>
                <a:gd name="connsiteX1" fmla="*/ 1160373 w 1160373"/>
                <a:gd name="connsiteY1" fmla="*/ 0 h 1331740"/>
                <a:gd name="connsiteX2" fmla="*/ 5009 w 1160373"/>
                <a:gd name="connsiteY2" fmla="*/ 1331740 h 1331740"/>
                <a:gd name="connsiteX3" fmla="*/ 0 w 1160373"/>
                <a:gd name="connsiteY3" fmla="*/ 1331740 h 1331740"/>
                <a:gd name="connsiteX4" fmla="*/ 6381 w 1160373"/>
                <a:gd name="connsiteY4" fmla="*/ 1324383 h 1331740"/>
                <a:gd name="connsiteX5" fmla="*/ 6381 w 1160373"/>
                <a:gd name="connsiteY5" fmla="*/ 630628 h 1331740"/>
                <a:gd name="connsiteX6" fmla="*/ 551150 w 1160373"/>
                <a:gd name="connsiteY6" fmla="*/ 2695 h 1331740"/>
                <a:gd name="connsiteX7" fmla="*/ 1152738 w 1160373"/>
                <a:gd name="connsiteY7" fmla="*/ 2695 h 1331740"/>
                <a:gd name="connsiteX8" fmla="*/ 1155076 w 1160373"/>
                <a:gd name="connsiteY8" fmla="*/ 0 h 133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373" h="1331740">
                  <a:moveTo>
                    <a:pt x="1155076" y="0"/>
                  </a:moveTo>
                  <a:lnTo>
                    <a:pt x="1160373" y="0"/>
                  </a:lnTo>
                  <a:lnTo>
                    <a:pt x="5009" y="1331740"/>
                  </a:lnTo>
                  <a:lnTo>
                    <a:pt x="0" y="1331740"/>
                  </a:lnTo>
                  <a:lnTo>
                    <a:pt x="6381" y="1324383"/>
                  </a:lnTo>
                  <a:lnTo>
                    <a:pt x="6381" y="630628"/>
                  </a:lnTo>
                  <a:lnTo>
                    <a:pt x="551150" y="2695"/>
                  </a:lnTo>
                  <a:lnTo>
                    <a:pt x="1152738" y="2695"/>
                  </a:lnTo>
                  <a:lnTo>
                    <a:pt x="1155076" y="0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157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lt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57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2.xml"/><Relationship Id="rId13" Type="http://schemas.openxmlformats.org/officeDocument/2006/relationships/theme" Target="../theme/theme10.xml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38.xml"/><Relationship Id="rId17" Type="http://schemas.openxmlformats.org/officeDocument/2006/relationships/theme" Target="../theme/theme11.xml"/><Relationship Id="rId1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9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8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0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9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1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67.xml"/><Relationship Id="rId8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7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13" Type="http://schemas.openxmlformats.org/officeDocument/2006/relationships/image" Target="../media/image6.jpeg"/><Relationship Id="rId14" Type="http://schemas.openxmlformats.org/officeDocument/2006/relationships/image" Target="../media/image7.png"/><Relationship Id="rId15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.xml"/><Relationship Id="rId12" Type="http://schemas.openxmlformats.org/officeDocument/2006/relationships/theme" Target="../theme/theme3.xml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4.xml"/><Relationship Id="rId12" Type="http://schemas.openxmlformats.org/officeDocument/2006/relationships/theme" Target="../theme/theme4.xml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5.xml"/><Relationship Id="rId11" Type="http://schemas.openxmlformats.org/officeDocument/2006/relationships/theme" Target="../theme/theme6.xml"/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7.xml"/><Relationship Id="rId13" Type="http://schemas.openxmlformats.org/officeDocument/2006/relationships/theme" Target="../theme/theme7.xml"/><Relationship Id="rId14" Type="http://schemas.openxmlformats.org/officeDocument/2006/relationships/image" Target="../media/image13.jpeg"/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6351"/>
            <a:ext cx="82296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JM" dirty="0"/>
          </a:p>
        </p:txBody>
      </p:sp>
      <p:sp>
        <p:nvSpPr>
          <p:cNvPr id="8" name="Rounded Rectangle 11"/>
          <p:cNvSpPr>
            <a:spLocks noChangeAspect="1"/>
          </p:cNvSpPr>
          <p:nvPr userDrawn="1"/>
        </p:nvSpPr>
        <p:spPr>
          <a:xfrm>
            <a:off x="-2690" y="0"/>
            <a:ext cx="9146690" cy="5143500"/>
          </a:xfrm>
          <a:prstGeom prst="rect">
            <a:avLst/>
          </a:prstGeom>
          <a:solidFill>
            <a:srgbClr val="48597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9000">
                    <a:srgbClr val="05C1A8"/>
                  </a:gs>
                  <a:gs pos="44000">
                    <a:srgbClr val="FFFF00"/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latin typeface="+mn-ea"/>
              <a:cs typeface="Glegoo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2" y="285603"/>
            <a:ext cx="1429258" cy="4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7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711" r:id="rId3"/>
    <p:sldLayoutId id="2147483708" r:id="rId4"/>
    <p:sldLayoutId id="2147483710" r:id="rId5"/>
    <p:sldLayoutId id="2147483650" r:id="rId6"/>
    <p:sldLayoutId id="2147483706" r:id="rId7"/>
    <p:sldLayoutId id="2147483688" r:id="rId8"/>
    <p:sldLayoutId id="2147483683" r:id="rId9"/>
    <p:sldLayoutId id="2147483681" r:id="rId10"/>
    <p:sldLayoutId id="2147483678" r:id="rId11"/>
    <p:sldLayoutId id="2147483677" r:id="rId12"/>
    <p:sldLayoutId id="2147483690" r:id="rId13"/>
    <p:sldLayoutId id="2147483675" r:id="rId14"/>
    <p:sldLayoutId id="2147483671" r:id="rId15"/>
    <p:sldLayoutId id="2147483669" r:id="rId16"/>
    <p:sldLayoutId id="2147483662" r:id="rId17"/>
    <p:sldLayoutId id="2147483661" r:id="rId18"/>
    <p:sldLayoutId id="2147483660" r:id="rId19"/>
    <p:sldLayoutId id="2147483715" r:id="rId20"/>
    <p:sldLayoutId id="2147483651" r:id="rId21"/>
    <p:sldLayoutId id="2147483652" r:id="rId22"/>
    <p:sldLayoutId id="2147483653" r:id="rId23"/>
    <p:sldLayoutId id="2147483654" r:id="rId24"/>
    <p:sldLayoutId id="2147483700" r:id="rId25"/>
    <p:sldLayoutId id="2147483717" r:id="rId26"/>
    <p:sldLayoutId id="2147483716" r:id="rId27"/>
    <p:sldLayoutId id="2147483699" r:id="rId28"/>
    <p:sldLayoutId id="2147483698" r:id="rId29"/>
    <p:sldLayoutId id="2147483697" r:id="rId30"/>
    <p:sldLayoutId id="2147483718" r:id="rId3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2800" b="0" i="0" kern="1200">
          <a:solidFill>
            <a:srgbClr val="48597F"/>
          </a:solidFill>
          <a:effectLst/>
          <a:latin typeface="Lato Light"/>
          <a:ea typeface="Calibri"/>
          <a:cs typeface="Lato Light"/>
        </a:defRPr>
      </a:lvl1pPr>
    </p:titleStyle>
    <p:bodyStyle>
      <a:lvl1pPr marL="342900" indent="-342900" algn="l" defTabSz="914400" rtl="0" eaLnBrk="1" latinLnBrk="0" hangingPunct="1">
        <a:lnSpc>
          <a:spcPts val="1820"/>
        </a:lnSpc>
        <a:spcBef>
          <a:spcPts val="0"/>
        </a:spcBef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lnSpc>
          <a:spcPts val="1820"/>
        </a:lnSpc>
        <a:spcBef>
          <a:spcPts val="0"/>
        </a:spcBef>
        <a:buFont typeface="Arial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lnSpc>
          <a:spcPts val="1820"/>
        </a:lnSpc>
        <a:spcBef>
          <a:spcPts val="0"/>
        </a:spcBef>
        <a:buFont typeface="Arial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lnSpc>
          <a:spcPts val="1820"/>
        </a:lnSpc>
        <a:spcBef>
          <a:spcPts val="0"/>
        </a:spcBef>
        <a:buFont typeface="Arial" pitchFamily="34" charset="0"/>
        <a:buChar char="–"/>
        <a:defRPr sz="11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lnSpc>
          <a:spcPts val="1820"/>
        </a:lnSpc>
        <a:spcBef>
          <a:spcPts val="0"/>
        </a:spcBef>
        <a:buFont typeface="Arial" pitchFamily="34" charset="0"/>
        <a:buChar char="»"/>
        <a:defRPr sz="1100" kern="1200">
          <a:solidFill>
            <a:schemeClr val="tx1">
              <a:lumMod val="65000"/>
              <a:lumOff val="35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9"/>
          <p:cNvSpPr/>
          <p:nvPr userDrawn="1"/>
        </p:nvSpPr>
        <p:spPr bwMode="hidden">
          <a:xfrm>
            <a:off x="0" y="4485271"/>
            <a:ext cx="9141714" cy="3391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48577" name="矩形 8"/>
          <p:cNvSpPr/>
          <p:nvPr userDrawn="1"/>
        </p:nvSpPr>
        <p:spPr bwMode="hidden">
          <a:xfrm>
            <a:off x="1143" y="160954"/>
            <a:ext cx="9141714" cy="3391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48578" name="矩形 7"/>
          <p:cNvSpPr/>
          <p:nvPr userDrawn="1"/>
        </p:nvSpPr>
        <p:spPr bwMode="hidden">
          <a:xfrm>
            <a:off x="1143" y="160953"/>
            <a:ext cx="9141714" cy="466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48579" name="标题占位符 1"/>
          <p:cNvSpPr>
            <a:spLocks noGrp="1"/>
          </p:cNvSpPr>
          <p:nvPr>
            <p:ph type="title"/>
          </p:nvPr>
        </p:nvSpPr>
        <p:spPr>
          <a:xfrm>
            <a:off x="971550" y="314325"/>
            <a:ext cx="7200900" cy="942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1048580" name="文本占位符 2"/>
          <p:cNvSpPr>
            <a:spLocks noGrp="1"/>
          </p:cNvSpPr>
          <p:nvPr>
            <p:ph type="body" idx="1"/>
          </p:nvPr>
        </p:nvSpPr>
        <p:spPr>
          <a:xfrm>
            <a:off x="971550" y="1428750"/>
            <a:ext cx="72009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1048581" name="日期占位符 3"/>
          <p:cNvSpPr>
            <a:spLocks noGrp="1"/>
          </p:cNvSpPr>
          <p:nvPr>
            <p:ph type="dt" sz="half" idx="2"/>
          </p:nvPr>
        </p:nvSpPr>
        <p:spPr>
          <a:xfrm>
            <a:off x="7004374" y="4863583"/>
            <a:ext cx="1001291" cy="20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7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87D4020-EAAB-4E36-8532-04C08CBCE9E1}" type="datetime1">
              <a:rPr lang="en-US" altLang="zh-CN" smtClean="0"/>
              <a:t>9/12/18</a:t>
            </a:fld>
            <a:endParaRPr lang="en-US" altLang="zh-CN" dirty="0"/>
          </a:p>
        </p:txBody>
      </p:sp>
      <p:sp>
        <p:nvSpPr>
          <p:cNvPr id="104858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57200" y="4863583"/>
            <a:ext cx="3092824" cy="20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7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583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72450" y="4863583"/>
            <a:ext cx="514350" cy="20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7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11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</p:sldLayoutIdLst>
  <p:transition spd="med">
    <p:fade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CN" sz="3000" kern="1200" baseline="0">
          <a:solidFill>
            <a:schemeClr val="accent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SzPct val="90000"/>
        <a:buFont typeface="Arial" pitchFamily="34" charset="0"/>
        <a:buChar char="▪"/>
        <a:defRPr lang="zh-CN"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77190" indent="-171450" algn="l" defTabSz="685800" rtl="0" eaLnBrk="1" latinLnBrk="0" hangingPunct="1">
        <a:lnSpc>
          <a:spcPct val="90000"/>
        </a:lnSpc>
        <a:spcBef>
          <a:spcPts val="900"/>
        </a:spcBef>
        <a:buSzPct val="90000"/>
        <a:buFont typeface="Arial" pitchFamily="34" charset="0"/>
        <a:buChar char="▪"/>
        <a:defRPr lang="zh-CN"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lang="zh-CN"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lang="zh-CN"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925830" indent="-137160" algn="l" defTabSz="685800" rtl="0" eaLnBrk="1" latinLnBrk="0" hangingPunct="1">
        <a:lnSpc>
          <a:spcPct val="90000"/>
        </a:lnSpc>
        <a:spcBef>
          <a:spcPts val="450"/>
        </a:spcBef>
        <a:buSzPct val="90000"/>
        <a:buFont typeface="Arial" pitchFamily="34" charset="0"/>
        <a:buChar char="▪"/>
        <a:defRPr lang="zh-CN"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097280" indent="-137160" algn="l" defTabSz="685800" rtl="0" eaLnBrk="1" latinLnBrk="0" hangingPunct="1">
        <a:lnSpc>
          <a:spcPct val="90000"/>
        </a:lnSpc>
        <a:spcBef>
          <a:spcPts val="450"/>
        </a:spcBef>
        <a:buSzPct val="90000"/>
        <a:buFont typeface="Arial" pitchFamily="34" charset="0"/>
        <a:buChar char="▪"/>
        <a:defRPr lang="zh-CN"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68730" indent="-137160" algn="l" defTabSz="685800" rtl="0" eaLnBrk="1" latinLnBrk="0" hangingPunct="1">
        <a:lnSpc>
          <a:spcPct val="90000"/>
        </a:lnSpc>
        <a:spcBef>
          <a:spcPts val="450"/>
        </a:spcBef>
        <a:buSzPct val="90000"/>
        <a:buFont typeface="Arial" pitchFamily="34" charset="0"/>
        <a:buChar char="▪"/>
        <a:defRPr lang="zh-CN"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indent="-137160" algn="l" defTabSz="685800" rtl="0" eaLnBrk="1" latinLnBrk="0" hangingPunct="1">
        <a:lnSpc>
          <a:spcPct val="90000"/>
        </a:lnSpc>
        <a:spcBef>
          <a:spcPts val="450"/>
        </a:spcBef>
        <a:buSzPct val="90000"/>
        <a:buFont typeface="Arial" pitchFamily="34" charset="0"/>
        <a:buChar char="▪"/>
        <a:defRPr lang="zh-CN"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577340" indent="-137160" algn="l" defTabSz="685800" rtl="0" eaLnBrk="1" latinLnBrk="0" hangingPunct="1">
        <a:lnSpc>
          <a:spcPct val="90000"/>
        </a:lnSpc>
        <a:spcBef>
          <a:spcPts val="450"/>
        </a:spcBef>
        <a:buSzPct val="90000"/>
        <a:buFont typeface="Arial" pitchFamily="34" charset="0"/>
        <a:buChar char="▪"/>
        <a:defRPr lang="zh-CN"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3"/>
            <a:ext cx="6683765" cy="96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347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</p:sldLayoutIdLst>
  <p:txStyles>
    <p:titleStyle>
      <a:lvl1pPr algn="l" defTabSz="342866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49" indent="-257149" algn="l" defTabSz="342866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157" indent="-214292" algn="l" defTabSz="342866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166" indent="-171433" algn="l" defTabSz="342866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031" indent="-171433" algn="l" defTabSz="342866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2898" indent="-171433" algn="l" defTabSz="342866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764" indent="-171433" algn="l" defTabSz="342866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630" indent="-171433" algn="l" defTabSz="342866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497" indent="-171433" algn="l" defTabSz="342866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363" indent="-171433" algn="l" defTabSz="342866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3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9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5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1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7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3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3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8799B-4655-4258-8A26-107C148C46FA}" type="datetimeFigureOut">
              <a:rPr lang="zh-CN" altLang="en-US" smtClean="0"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7DC80-7304-42FF-B73E-E917F4A023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48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xmlns="" id="{AA163CE5-5550-4126-B94A-E08EC41E26F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EBE41D2-36BB-4A35-9BFC-575F6194532D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xmlns="" id="{8EA73660-4AA1-422C-BCD3-E5293114C6A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xmlns="" id="{5B0EDB1D-8FC0-4CF0-81BB-F8B1C21156A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822DE54-F77F-4EAF-8FF4-1686641CCF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7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4665" y="4902400"/>
            <a:ext cx="266098" cy="23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844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72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20547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41094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61641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82187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602734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723281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43828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64375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4396" marR="0" indent="-234396" algn="l" defTabSz="308064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68793" marR="0" indent="-234396" algn="l" defTabSz="308064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03190" marR="0" indent="-234396" algn="l" defTabSz="308064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37586" marR="0" indent="-234396" algn="l" defTabSz="308064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71983" marR="0" indent="-234396" algn="l" defTabSz="308064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06380" marR="0" indent="-234396" algn="l" defTabSz="308064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40776" marR="0" indent="-234396" algn="l" defTabSz="308064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75173" marR="0" indent="-234396" algn="l" defTabSz="308064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09569" marR="0" indent="-234396" algn="l" defTabSz="308064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20547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41094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61641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82187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02734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723281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43828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64375" algn="ctr" defTabSz="30806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val 38"/>
          <p:cNvSpPr/>
          <p:nvPr/>
        </p:nvSpPr>
        <p:spPr>
          <a:xfrm>
            <a:off x="684213" y="250031"/>
            <a:ext cx="5905500" cy="4320779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rgbClr val="FFFFFF">
                  <a:alpha val="79999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indent="0"/>
            <a:endParaRPr lang="zh-CN" altLang="en-US" sz="135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1" name="Rectangle 39"/>
          <p:cNvSpPr/>
          <p:nvPr/>
        </p:nvSpPr>
        <p:spPr>
          <a:xfrm>
            <a:off x="0" y="3327798"/>
            <a:ext cx="9144000" cy="1296590"/>
          </a:xfrm>
          <a:prstGeom prst="rect">
            <a:avLst/>
          </a:prstGeom>
          <a:solidFill>
            <a:srgbClr val="FF9900"/>
          </a:solidFill>
          <a:ln w="9525">
            <a:noFill/>
          </a:ln>
        </p:spPr>
        <p:txBody>
          <a:bodyPr wrap="none" anchor="ctr"/>
          <a:lstStyle/>
          <a:p>
            <a:pPr lvl="0" indent="0"/>
            <a:endParaRPr lang="zh-CN" altLang="en-US" sz="135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2" name="Oval 40"/>
          <p:cNvSpPr/>
          <p:nvPr/>
        </p:nvSpPr>
        <p:spPr>
          <a:xfrm>
            <a:off x="971551" y="1221581"/>
            <a:ext cx="3529013" cy="2753916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dist="89803" dir="2699999" algn="ctr" rotWithShape="0">
              <a:srgbClr val="000000">
                <a:alpha val="14000"/>
              </a:srgbClr>
            </a:outerShdw>
          </a:effectLst>
        </p:spPr>
        <p:txBody>
          <a:bodyPr wrap="none" anchor="ctr"/>
          <a:lstStyle/>
          <a:p>
            <a:pPr lvl="0" indent="0"/>
            <a:endParaRPr lang="zh-CN" altLang="en-US" sz="135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3" name="Oval 43"/>
          <p:cNvSpPr/>
          <p:nvPr/>
        </p:nvSpPr>
        <p:spPr>
          <a:xfrm>
            <a:off x="4211638" y="1977628"/>
            <a:ext cx="1223962" cy="917972"/>
          </a:xfrm>
          <a:prstGeom prst="ellipse">
            <a:avLst/>
          </a:prstGeom>
          <a:solidFill>
            <a:srgbClr val="1BABE5">
              <a:alpha val="9999"/>
            </a:srgbClr>
          </a:solidFill>
          <a:ln w="9525">
            <a:noFill/>
          </a:ln>
        </p:spPr>
        <p:txBody>
          <a:bodyPr wrap="none" anchor="ctr"/>
          <a:lstStyle/>
          <a:p>
            <a:pPr lvl="0" indent="0"/>
            <a:endParaRPr lang="zh-CN" altLang="en-US" sz="135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4" name="Oval 49"/>
          <p:cNvSpPr/>
          <p:nvPr/>
        </p:nvSpPr>
        <p:spPr>
          <a:xfrm>
            <a:off x="993776" y="1238250"/>
            <a:ext cx="3490913" cy="2721769"/>
          </a:xfrm>
          <a:prstGeom prst="ellipse">
            <a:avLst/>
          </a:prstGeom>
          <a:blipFill rotWithShape="1">
            <a:blip r:embed="rId13"/>
            <a:stretch>
              <a:fillRect/>
            </a:stretch>
          </a:blipFill>
          <a:ln w="9525">
            <a:noFill/>
          </a:ln>
        </p:spPr>
        <p:txBody>
          <a:bodyPr wrap="none" anchor="ctr"/>
          <a:lstStyle/>
          <a:p>
            <a:pPr lvl="0" indent="0"/>
            <a:endParaRPr lang="zh-CN" altLang="en-US" sz="135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5" name="TextBox 17"/>
          <p:cNvSpPr txBox="1"/>
          <p:nvPr/>
        </p:nvSpPr>
        <p:spPr>
          <a:xfrm>
            <a:off x="1785938" y="214313"/>
            <a:ext cx="2000250" cy="276999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12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点点滴滴  铸就辉煌</a:t>
            </a:r>
          </a:p>
        </p:txBody>
      </p:sp>
      <p:pic>
        <p:nvPicPr>
          <p:cNvPr id="2056" name="图片 10" descr="logo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09550" y="-157162"/>
            <a:ext cx="2192338" cy="90725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7" name="图片 19" descr="qm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4643437"/>
            <a:ext cx="2286000" cy="500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8" name="Rectangle 3"/>
          <p:cNvSpPr>
            <a:spLocks noGrp="1"/>
          </p:cNvSpPr>
          <p:nvPr>
            <p:ph type="body"/>
          </p:nvPr>
        </p:nvSpPr>
        <p:spPr>
          <a:xfrm>
            <a:off x="457200" y="1257300"/>
            <a:ext cx="8267700" cy="34861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313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3" indent="-171450"/>
            <a:r>
              <a:rPr lang="zh-CN" altLang="en-US"/>
              <a:t>第五级</a:t>
            </a:r>
          </a:p>
        </p:txBody>
      </p:sp>
      <p:sp>
        <p:nvSpPr>
          <p:cNvPr id="2059" name="Rectangle 2"/>
          <p:cNvSpPr>
            <a:spLocks noGrp="1"/>
          </p:cNvSpPr>
          <p:nvPr>
            <p:ph type="title"/>
          </p:nvPr>
        </p:nvSpPr>
        <p:spPr>
          <a:xfrm>
            <a:off x="2057400" y="457201"/>
            <a:ext cx="6019800" cy="36552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324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/>
  <p:txStyles>
    <p:titleStyle>
      <a:lvl1pPr marL="0" lvl="0" indent="0" algn="ctr" defTabSz="6858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2400" b="1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213" lvl="1" indent="-214313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6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val 105"/>
          <p:cNvSpPr/>
          <p:nvPr/>
        </p:nvSpPr>
        <p:spPr>
          <a:xfrm>
            <a:off x="179389" y="0"/>
            <a:ext cx="6804025" cy="5143500"/>
          </a:xfrm>
          <a:prstGeom prst="ellipse">
            <a:avLst/>
          </a:prstGeom>
          <a:gradFill rotWithShape="1">
            <a:gsLst>
              <a:gs pos="0">
                <a:schemeClr val="bg2">
                  <a:alpha val="43999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indent="0"/>
            <a:endParaRPr lang="zh-CN" altLang="en-US" sz="135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7" name="Group 3"/>
          <p:cNvGrpSpPr/>
          <p:nvPr/>
        </p:nvGrpSpPr>
        <p:grpSpPr>
          <a:xfrm>
            <a:off x="-1587" y="407194"/>
            <a:ext cx="9151937" cy="492919"/>
            <a:chOff x="0" y="0"/>
            <a:chExt cx="5768" cy="414"/>
          </a:xfrm>
        </p:grpSpPr>
        <p:pic>
          <p:nvPicPr>
            <p:cNvPr id="1028" name="Rectangle 106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5768" cy="41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9" name="Text Box 5"/>
            <p:cNvSpPr txBox="1"/>
            <p:nvPr/>
          </p:nvSpPr>
          <p:spPr>
            <a:xfrm>
              <a:off x="4" y="4"/>
              <a:ext cx="5760" cy="4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lvl="0" indent="0"/>
              <a:endParaRPr lang="zh-CN" altLang="en-US" sz="135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0" name="Rectangle 3"/>
          <p:cNvSpPr>
            <a:spLocks noGrp="1"/>
          </p:cNvSpPr>
          <p:nvPr>
            <p:ph type="body"/>
          </p:nvPr>
        </p:nvSpPr>
        <p:spPr>
          <a:xfrm>
            <a:off x="457200" y="1257300"/>
            <a:ext cx="8267700" cy="34861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313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3" indent="-171450"/>
            <a:r>
              <a:rPr lang="zh-CN" altLang="en-US"/>
              <a:t>第五级</a:t>
            </a:r>
          </a:p>
        </p:txBody>
      </p:sp>
      <p:sp>
        <p:nvSpPr>
          <p:cNvPr id="1031" name="Rectangle 2"/>
          <p:cNvSpPr>
            <a:spLocks noGrp="1"/>
          </p:cNvSpPr>
          <p:nvPr>
            <p:ph type="title"/>
          </p:nvPr>
        </p:nvSpPr>
        <p:spPr>
          <a:xfrm>
            <a:off x="2057400" y="457201"/>
            <a:ext cx="6019800" cy="36552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grpSp>
        <p:nvGrpSpPr>
          <p:cNvPr id="1032" name="Group 8"/>
          <p:cNvGrpSpPr/>
          <p:nvPr/>
        </p:nvGrpSpPr>
        <p:grpSpPr>
          <a:xfrm>
            <a:off x="7931151" y="-88107"/>
            <a:ext cx="1389063" cy="1071563"/>
            <a:chOff x="0" y="0"/>
            <a:chExt cx="875" cy="903"/>
          </a:xfrm>
        </p:grpSpPr>
        <p:pic>
          <p:nvPicPr>
            <p:cNvPr id="1033" name="Oval 49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0" y="0"/>
              <a:ext cx="875" cy="9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34" name="Text Box 10"/>
            <p:cNvSpPr txBox="1"/>
            <p:nvPr/>
          </p:nvSpPr>
          <p:spPr>
            <a:xfrm>
              <a:off x="176" y="182"/>
              <a:ext cx="487" cy="5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lvl="0" indent="0"/>
              <a:endParaRPr lang="zh-CN" altLang="en-US" sz="135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035" name="图片 10" descr="log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09550" y="-103584"/>
            <a:ext cx="2500313" cy="103465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6" name="Rectangle 25"/>
          <p:cNvSpPr txBox="1"/>
          <p:nvPr/>
        </p:nvSpPr>
        <p:spPr>
          <a:xfrm>
            <a:off x="8572500" y="4822031"/>
            <a:ext cx="571500" cy="196454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algn="ctr"/>
            <a:fld id="{9A0DB2DC-4C9A-4742-B13C-FB6460FD3503}" type="slidenum">
              <a:rPr lang="ko-KR" altLang="en-US" sz="1050" dirty="0">
                <a:solidFill>
                  <a:srgbClr val="C00000"/>
                </a:solidFill>
                <a:latin typeface="Arial" panose="020B0604020202020204" pitchFamily="34" charset="0"/>
                <a:ea typeface="Gulim" panose="020B0600000101010101" pitchFamily="2" charset="-127"/>
              </a:rPr>
              <a:pPr lvl="0" indent="0" algn="ctr"/>
              <a:t>‹#›</a:t>
            </a:fld>
            <a:endParaRPr lang="ko-KR" altLang="en-US" sz="1050" dirty="0">
              <a:solidFill>
                <a:srgbClr val="C00000"/>
              </a:solidFill>
              <a:latin typeface="Arial" panose="020B0604020202020204" pitchFamily="34" charset="0"/>
              <a:ea typeface="Gulim" panose="020B0600000101010101" pitchFamily="2" charset="-127"/>
            </a:endParaRPr>
          </a:p>
        </p:txBody>
      </p:sp>
      <p:sp>
        <p:nvSpPr>
          <p:cNvPr id="1037" name="Rectangle 68"/>
          <p:cNvSpPr txBox="1"/>
          <p:nvPr/>
        </p:nvSpPr>
        <p:spPr>
          <a:xfrm>
            <a:off x="1" y="4875610"/>
            <a:ext cx="1000125" cy="177941"/>
          </a:xfrm>
          <a:prstGeom prst="rect">
            <a:avLst/>
          </a:prstGeom>
          <a:noFill/>
          <a:ln w="9525">
            <a:noFill/>
          </a:ln>
        </p:spPr>
        <p:txBody>
          <a:bodyPr lIns="13500" tIns="8100" rIns="13500" bIns="8100" anchor="t">
            <a:spAutoFit/>
          </a:bodyPr>
          <a:lstStyle/>
          <a:p>
            <a:pPr lvl="0" indent="0" algn="r"/>
            <a:fld id="{BB962C8B-B14F-4D97-AF65-F5344CB8AC3E}" type="datetime1">
              <a:rPr lang="zh-CN" altLang="en-US" sz="1050" dirty="0">
                <a:solidFill>
                  <a:srgbClr val="C00000"/>
                </a:solidFill>
                <a:latin typeface="Arial" panose="020B0604020202020204" pitchFamily="34" charset="0"/>
                <a:ea typeface="Gulim" panose="020B0600000101010101" pitchFamily="2" charset="-127"/>
              </a:rPr>
              <a:pPr lvl="0" indent="0" algn="r"/>
              <a:t>2018/9/12</a:t>
            </a:fld>
            <a:endParaRPr lang="zh-CN" altLang="en-US" sz="1050" dirty="0">
              <a:solidFill>
                <a:srgbClr val="C00000"/>
              </a:solidFill>
              <a:latin typeface="Arial" panose="020B0604020202020204" pitchFamily="34" charset="0"/>
              <a:ea typeface="Gulim" panose="020B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18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marL="0" lvl="0" indent="0" algn="ctr" defTabSz="6858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2400" b="1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213" lvl="1" indent="-214313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6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105"/>
          <p:cNvSpPr/>
          <p:nvPr/>
        </p:nvSpPr>
        <p:spPr>
          <a:xfrm>
            <a:off x="179389" y="0"/>
            <a:ext cx="6804025" cy="5143500"/>
          </a:xfrm>
          <a:prstGeom prst="ellipse">
            <a:avLst/>
          </a:prstGeom>
          <a:gradFill rotWithShape="1">
            <a:gsLst>
              <a:gs pos="0">
                <a:schemeClr val="bg2">
                  <a:alpha val="43999"/>
                </a:scheme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indent="0"/>
            <a:endParaRPr lang="zh-CN" altLang="en-US" sz="135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75" name="Group 3"/>
          <p:cNvGrpSpPr/>
          <p:nvPr/>
        </p:nvGrpSpPr>
        <p:grpSpPr>
          <a:xfrm>
            <a:off x="-1587" y="407194"/>
            <a:ext cx="9151937" cy="492919"/>
            <a:chOff x="0" y="0"/>
            <a:chExt cx="5768" cy="414"/>
          </a:xfrm>
        </p:grpSpPr>
        <p:pic>
          <p:nvPicPr>
            <p:cNvPr id="3076" name="Rectangle 106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5768" cy="41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77" name="Text Box 5"/>
            <p:cNvSpPr txBox="1"/>
            <p:nvPr/>
          </p:nvSpPr>
          <p:spPr>
            <a:xfrm>
              <a:off x="4" y="4"/>
              <a:ext cx="5760" cy="4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lvl="0" indent="0"/>
              <a:endParaRPr lang="zh-CN" altLang="en-US" sz="135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78" name="Group 6"/>
          <p:cNvGrpSpPr/>
          <p:nvPr/>
        </p:nvGrpSpPr>
        <p:grpSpPr>
          <a:xfrm>
            <a:off x="7931151" y="-88107"/>
            <a:ext cx="1389063" cy="1071563"/>
            <a:chOff x="0" y="0"/>
            <a:chExt cx="875" cy="903"/>
          </a:xfrm>
        </p:grpSpPr>
        <p:pic>
          <p:nvPicPr>
            <p:cNvPr id="3079" name="Oval 49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0" y="0"/>
              <a:ext cx="875" cy="9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080" name="Text Box 8"/>
            <p:cNvSpPr txBox="1"/>
            <p:nvPr/>
          </p:nvSpPr>
          <p:spPr>
            <a:xfrm>
              <a:off x="176" y="182"/>
              <a:ext cx="487" cy="5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lvl="0" indent="0"/>
              <a:endParaRPr lang="zh-CN" altLang="en-US" sz="135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081" name="图片 10" descr="log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09550" y="-103584"/>
            <a:ext cx="2500313" cy="103465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82" name="Rectangle 25"/>
          <p:cNvSpPr txBox="1"/>
          <p:nvPr/>
        </p:nvSpPr>
        <p:spPr>
          <a:xfrm>
            <a:off x="8572500" y="4822031"/>
            <a:ext cx="571500" cy="196454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0" algn="ctr"/>
            <a:fld id="{9A0DB2DC-4C9A-4742-B13C-FB6460FD3503}" type="slidenum">
              <a:rPr lang="ko-KR" altLang="en-US" sz="1050" dirty="0">
                <a:solidFill>
                  <a:srgbClr val="C00000"/>
                </a:solidFill>
                <a:latin typeface="Arial" panose="020B0604020202020204" pitchFamily="34" charset="0"/>
                <a:ea typeface="Gulim" panose="020B0600000101010101" pitchFamily="2" charset="-127"/>
              </a:rPr>
              <a:pPr lvl="0" indent="0" algn="ctr"/>
              <a:t>‹#›</a:t>
            </a:fld>
            <a:endParaRPr lang="ko-KR" altLang="en-US" sz="1050" dirty="0">
              <a:solidFill>
                <a:srgbClr val="C00000"/>
              </a:solidFill>
              <a:latin typeface="Arial" panose="020B0604020202020204" pitchFamily="34" charset="0"/>
              <a:ea typeface="Gulim" panose="020B0600000101010101" pitchFamily="2" charset="-127"/>
            </a:endParaRPr>
          </a:p>
        </p:txBody>
      </p:sp>
      <p:sp>
        <p:nvSpPr>
          <p:cNvPr id="3083" name="Rectangle 68"/>
          <p:cNvSpPr txBox="1"/>
          <p:nvPr/>
        </p:nvSpPr>
        <p:spPr>
          <a:xfrm>
            <a:off x="1" y="4875610"/>
            <a:ext cx="1000125" cy="177941"/>
          </a:xfrm>
          <a:prstGeom prst="rect">
            <a:avLst/>
          </a:prstGeom>
          <a:noFill/>
          <a:ln w="9525">
            <a:noFill/>
          </a:ln>
        </p:spPr>
        <p:txBody>
          <a:bodyPr lIns="13500" tIns="8100" rIns="13500" bIns="8100" anchor="t">
            <a:spAutoFit/>
          </a:bodyPr>
          <a:lstStyle/>
          <a:p>
            <a:pPr lvl="0" indent="0" algn="r"/>
            <a:fld id="{BB962C8B-B14F-4D97-AF65-F5344CB8AC3E}" type="datetime1">
              <a:rPr lang="zh-CN" altLang="en-US" sz="1050" dirty="0">
                <a:solidFill>
                  <a:srgbClr val="C00000"/>
                </a:solidFill>
                <a:latin typeface="Arial" panose="020B0604020202020204" pitchFamily="34" charset="0"/>
                <a:ea typeface="Gulim" panose="020B0600000101010101" pitchFamily="2" charset="-127"/>
              </a:rPr>
              <a:pPr lvl="0" indent="0" algn="r"/>
              <a:t>2018/9/12</a:t>
            </a:fld>
            <a:endParaRPr lang="zh-CN" altLang="en-US" sz="1050" dirty="0">
              <a:solidFill>
                <a:srgbClr val="C00000"/>
              </a:solidFill>
              <a:latin typeface="Arial" panose="020B0604020202020204" pitchFamily="34" charset="0"/>
              <a:ea typeface="Gulim" panose="020B0600000101010101" pitchFamily="2" charset="-127"/>
            </a:endParaRPr>
          </a:p>
        </p:txBody>
      </p:sp>
      <p:sp>
        <p:nvSpPr>
          <p:cNvPr id="3084" name="Rectangle 3"/>
          <p:cNvSpPr>
            <a:spLocks noGrp="1"/>
          </p:cNvSpPr>
          <p:nvPr>
            <p:ph type="body"/>
          </p:nvPr>
        </p:nvSpPr>
        <p:spPr>
          <a:xfrm>
            <a:off x="457200" y="1257300"/>
            <a:ext cx="8267700" cy="34861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313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3" indent="-171450"/>
            <a:r>
              <a:rPr lang="zh-CN" altLang="en-US"/>
              <a:t>第五级</a:t>
            </a:r>
          </a:p>
        </p:txBody>
      </p:sp>
      <p:sp>
        <p:nvSpPr>
          <p:cNvPr id="3085" name="Rectangle 2"/>
          <p:cNvSpPr>
            <a:spLocks noGrp="1"/>
          </p:cNvSpPr>
          <p:nvPr>
            <p:ph type="title"/>
          </p:nvPr>
        </p:nvSpPr>
        <p:spPr>
          <a:xfrm>
            <a:off x="2057400" y="457201"/>
            <a:ext cx="6019800" cy="36552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3086" name="Rectangle 5"/>
          <p:cNvSpPr>
            <a:spLocks noGrp="1"/>
          </p:cNvSpPr>
          <p:nvPr>
            <p:ph type="ftr" sz="quarter" idx="3"/>
          </p:nvPr>
        </p:nvSpPr>
        <p:spPr>
          <a:xfrm>
            <a:off x="6553200" y="4914901"/>
            <a:ext cx="2133600" cy="18335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endParaRPr lang="en-US" altLang="x-none" strike="noStrike" noProof="1"/>
          </a:p>
        </p:txBody>
      </p:sp>
      <p:sp>
        <p:nvSpPr>
          <p:cNvPr id="3087" name="Rectangle 6"/>
          <p:cNvSpPr>
            <a:spLocks noGrp="1"/>
          </p:cNvSpPr>
          <p:nvPr>
            <p:ph type="sldNum" sz="quarter" idx="4"/>
          </p:nvPr>
        </p:nvSpPr>
        <p:spPr>
          <a:xfrm>
            <a:off x="4191000" y="4900612"/>
            <a:ext cx="838200" cy="196454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x-none" strike="noStrike" noProof="1"/>
          </a:p>
        </p:txBody>
      </p:sp>
      <p:sp>
        <p:nvSpPr>
          <p:cNvPr id="3088" name="Rectangle 4"/>
          <p:cNvSpPr>
            <a:spLocks noGrp="1"/>
          </p:cNvSpPr>
          <p:nvPr>
            <p:ph type="dt" sz="half" idx="2"/>
          </p:nvPr>
        </p:nvSpPr>
        <p:spPr>
          <a:xfrm>
            <a:off x="381000" y="4900612"/>
            <a:ext cx="1905000" cy="196454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lvl="0" eaLnBrk="1" fontAlgn="base" hangingPunct="1"/>
            <a:endParaRPr lang="en-US" altLang="x-none" strike="noStrike" noProof="1"/>
          </a:p>
        </p:txBody>
      </p:sp>
    </p:spTree>
    <p:extLst>
      <p:ext uri="{BB962C8B-B14F-4D97-AF65-F5344CB8AC3E}">
        <p14:creationId xmlns:p14="http://schemas.microsoft.com/office/powerpoint/2010/main" val="181222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/>
  <p:txStyles>
    <p:titleStyle>
      <a:lvl1pPr marL="0" lvl="0" indent="0" algn="ctr" defTabSz="6858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2400" b="1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213" lvl="1" indent="-214313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6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1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4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01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</p:sldLayoutIdLst>
  <p:transition spd="slow">
    <p:push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295" y="214312"/>
            <a:ext cx="5853410" cy="11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295" y="1366242"/>
            <a:ext cx="5853410" cy="3315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793759"/>
            <a:ext cx="317394" cy="282769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6846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 spd="med"/>
  <p:txStyles>
    <p:titleStyle>
      <a:lvl1pPr marL="0" marR="0" indent="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16" marR="0" indent="-234616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406066" marR="0" indent="-234616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577516" marR="0" indent="-234616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748966" marR="0" indent="-234616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920416" marR="0" indent="-234616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091866" marR="0" indent="-234616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1263316" marR="0" indent="-234616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1434766" marR="0" indent="-234616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1606216" marR="0" indent="-234616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F7367A0-B7A3-4D73-8117-C4977C32B92E}" type="datetimeFigureOut">
              <a:rPr lang="zh-CN" altLang="en-US" smtClean="0"/>
              <a:t>2018/9/12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D206E4D-1EBC-4DA0-A3B3-23C1E3B77E0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44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xmlns="" id="{FF4D7A24-62DA-40C1-B43A-FC53710024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xmlns="" id="{56BC24AA-C89C-44D9-8B60-FE7E57A06CF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xmlns="" id="{169E96F9-9D07-416D-8FE1-83BD93225BA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36BF28B-2A78-4F06-B742-D4E6B7A72D3A}" type="datetimeFigureOut">
              <a:rPr lang="zh-CN" altLang="en-US" smtClean="0"/>
              <a:pPr>
                <a:defRPr/>
              </a:pPr>
              <a:t>2018/9/12</a:t>
            </a:fld>
            <a:endParaRPr lang="zh-CN" alt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xmlns="" id="{0DEE2D69-DDC9-46BB-9807-970E87C4667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xmlns="" id="{5781378B-2E97-4EC5-B6F6-9878A19789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900" noProof="1">
                <a:solidFill>
                  <a:srgbClr val="898989"/>
                </a:solidFill>
                <a:cs typeface="+mn-ea"/>
              </a:defRPr>
            </a:lvl1pPr>
          </a:lstStyle>
          <a:p>
            <a:pPr>
              <a:defRPr/>
            </a:pPr>
            <a:fld id="{D717E739-11EF-4DD1-8AD9-DE2786CA8FAB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87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2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7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8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3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3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image" Target="../media/image9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0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100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101.jpeg"/><Relationship Id="rId3" Type="http://schemas.openxmlformats.org/officeDocument/2006/relationships/image" Target="../media/image10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10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103.jpeg"/><Relationship Id="rId3" Type="http://schemas.openxmlformats.org/officeDocument/2006/relationships/image" Target="../media/image104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105.jpeg"/><Relationship Id="rId3" Type="http://schemas.openxmlformats.org/officeDocument/2006/relationships/image" Target="../media/image106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105.jpeg"/><Relationship Id="rId3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105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108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image" Target="../media/image108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4" Type="http://schemas.openxmlformats.org/officeDocument/2006/relationships/image" Target="../media/image80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3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jp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9.jpeg"/><Relationship Id="rId3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jpe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jpe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54.png"/><Relationship Id="rId5" Type="http://schemas.openxmlformats.org/officeDocument/2006/relationships/image" Target="../media/image59.jpeg"/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image" Target="../media/image61.png"/><Relationship Id="rId3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image" Target="../media/image6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56.xml"/><Relationship Id="rId2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image" Target="../media/image6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image" Target="../media/image68.png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6.xml"/><Relationship Id="rId4" Type="http://schemas.openxmlformats.org/officeDocument/2006/relationships/image" Target="../media/image6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image" Target="../media/image71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image" Target="../media/image75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76.png"/><Relationship Id="rId3" Type="http://schemas.openxmlformats.org/officeDocument/2006/relationships/image" Target="../media/image77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76.png"/><Relationship Id="rId3" Type="http://schemas.openxmlformats.org/officeDocument/2006/relationships/image" Target="../media/image78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image" Target="../media/image76.png"/><Relationship Id="rId3" Type="http://schemas.openxmlformats.org/officeDocument/2006/relationships/image" Target="../media/image79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4" Type="http://schemas.openxmlformats.org/officeDocument/2006/relationships/image" Target="../media/image82.jpeg"/><Relationship Id="rId5" Type="http://schemas.openxmlformats.org/officeDocument/2006/relationships/image" Target="../media/image83.jpeg"/><Relationship Id="rId1" Type="http://schemas.openxmlformats.org/officeDocument/2006/relationships/slideLayout" Target="../slideLayouts/slideLayout161.xml"/><Relationship Id="rId2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4.jp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image" Target="../media/image90.png"/><Relationship Id="rId3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image" Target="../media/image9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42975"/>
            <a:ext cx="9146690" cy="3257550"/>
            <a:chOff x="0" y="942975"/>
            <a:chExt cx="9146690" cy="3257550"/>
          </a:xfrm>
        </p:grpSpPr>
        <p:pic>
          <p:nvPicPr>
            <p:cNvPr id="1030" name="Picture 6" descr="C:\Documents and Settings\Administrator\桌面\背景图\f382169359b704a0e959669006a0c858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42"/>
            <a:stretch/>
          </p:blipFill>
          <p:spPr bwMode="auto">
            <a:xfrm>
              <a:off x="0" y="942975"/>
              <a:ext cx="9146690" cy="3257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1"/>
            <p:cNvSpPr>
              <a:spLocks noChangeAspect="1"/>
            </p:cNvSpPr>
            <p:nvPr/>
          </p:nvSpPr>
          <p:spPr>
            <a:xfrm>
              <a:off x="0" y="942975"/>
              <a:ext cx="9146690" cy="3257550"/>
            </a:xfrm>
            <a:prstGeom prst="rect">
              <a:avLst/>
            </a:prstGeom>
            <a:solidFill>
              <a:srgbClr val="48597F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9000">
                      <a:srgbClr val="05C1A8"/>
                    </a:gs>
                    <a:gs pos="44000">
                      <a:srgbClr val="FFFF0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  <a:latin typeface="+mn-ea"/>
                <a:cs typeface="Glegoo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5503" y="1733550"/>
            <a:ext cx="905568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Dian</a:t>
            </a:r>
            <a:r>
              <a:rPr lang="zh-CN" altLang="en-US" sz="6000" b="0" cap="none" spc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团队</a:t>
            </a:r>
            <a:r>
              <a:rPr lang="en-US" altLang="zh-CN" sz="6000" b="0" cap="none" spc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2018</a:t>
            </a:r>
            <a:r>
              <a:rPr lang="zh-CN" altLang="en-US" sz="6000" b="0" cap="none" spc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zh-CN" altLang="en-US" sz="6000" b="0" cap="none" spc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秋</a:t>
            </a:r>
            <a:r>
              <a:rPr lang="zh-CN" altLang="en-US" sz="6000" b="0" cap="none" spc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季</a:t>
            </a:r>
            <a:r>
              <a:rPr lang="zh-CN" altLang="en-US" sz="6000" b="0" cap="none" spc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招新</a:t>
            </a:r>
            <a:endParaRPr lang="en-US" altLang="zh-CN" sz="6000" b="0" cap="none" spc="0" dirty="0" smtClean="0">
              <a:ln w="0"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6000" b="0" cap="none" spc="0" dirty="0" smtClean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宣讲会</a:t>
            </a:r>
            <a:endParaRPr lang="zh-CN" altLang="en-US" sz="6000" b="0" cap="none" spc="0" dirty="0">
              <a:ln w="0"/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5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团队群英谱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6800" y="3810"/>
            <a:ext cx="7082344" cy="5120879"/>
          </a:xfrm>
          <a:prstGeom prst="rect">
            <a:avLst/>
          </a:prstGeom>
          <a:solidFill>
            <a:schemeClr val="lt1"/>
          </a:solidFill>
        </p:spPr>
      </p:pic>
    </p:spTree>
    <p:extLst>
      <p:ext uri="{BB962C8B-B14F-4D97-AF65-F5344CB8AC3E}">
        <p14:creationId xmlns:p14="http://schemas.microsoft.com/office/powerpoint/2010/main" val="402875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2227868" y="506355"/>
            <a:ext cx="1028725" cy="346167"/>
          </a:xfrm>
          <a:prstGeom prst="rect">
            <a:avLst/>
          </a:prstGeom>
          <a:ln w="12700">
            <a:miter lim="400000"/>
          </a:ln>
        </p:spPr>
        <p:txBody>
          <a:bodyPr wrap="none" lIns="26788" tIns="26788" rIns="26788" bIns="26788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308049" hangingPunct="0"/>
            <a:r>
              <a:rPr lang="zh-CN" altLang="en-US" sz="1898" kern="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技术方向</a:t>
            </a:r>
            <a:endParaRPr lang="zh-CN" altLang="zh-CN" sz="1898" kern="0" dirty="0">
              <a:solidFill>
                <a:srgbClr val="53535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1646186" y="1063914"/>
            <a:ext cx="5851628" cy="1"/>
          </a:xfrm>
          <a:prstGeom prst="line">
            <a:avLst/>
          </a:prstGeom>
          <a:ln w="25400" cap="rnd">
            <a:solidFill>
              <a:srgbClr val="808785"/>
            </a:solidFill>
            <a:custDash>
              <a:ds d="100000" sp="200000"/>
            </a:custDash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213" name="Shape 213"/>
          <p:cNvSpPr/>
          <p:nvPr/>
        </p:nvSpPr>
        <p:spPr>
          <a:xfrm flipV="1">
            <a:off x="1645869" y="990951"/>
            <a:ext cx="1" cy="143655"/>
          </a:xfrm>
          <a:prstGeom prst="line">
            <a:avLst/>
          </a:prstGeom>
          <a:ln w="12700">
            <a:solidFill>
              <a:srgbClr val="5A5F5E">
                <a:alpha val="50000"/>
              </a:srgbClr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214" name="Shape 214"/>
          <p:cNvSpPr/>
          <p:nvPr/>
        </p:nvSpPr>
        <p:spPr>
          <a:xfrm flipV="1">
            <a:off x="7567745" y="992087"/>
            <a:ext cx="1" cy="143655"/>
          </a:xfrm>
          <a:prstGeom prst="line">
            <a:avLst/>
          </a:prstGeom>
          <a:ln w="12700">
            <a:solidFill>
              <a:srgbClr val="5A5F5E">
                <a:alpha val="50000"/>
              </a:srgbClr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45869" y="1079465"/>
            <a:ext cx="5921876" cy="2910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marL="241094" indent="-241094" defTabSz="308049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320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服务器开发</a:t>
            </a:r>
            <a:endParaRPr lang="en-US" altLang="zh-CN" sz="2320" kern="0" dirty="0">
              <a:solidFill>
                <a:srgbClr val="535353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Gill Sans Light"/>
            </a:endParaRPr>
          </a:p>
          <a:p>
            <a:pPr marL="241094" indent="-241094" defTabSz="308049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320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Web</a:t>
            </a:r>
            <a:r>
              <a:rPr lang="zh-CN" altLang="en-US" sz="2320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前端开发</a:t>
            </a:r>
            <a:endParaRPr lang="en-US" altLang="zh-CN" sz="2320" kern="0" dirty="0">
              <a:solidFill>
                <a:srgbClr val="535353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Gill Sans Light"/>
            </a:endParaRPr>
          </a:p>
          <a:p>
            <a:pPr marL="241094" indent="-241094" defTabSz="308049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320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Android/iOS</a:t>
            </a:r>
            <a:r>
              <a:rPr lang="zh-CN" altLang="en-US" sz="2320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开发</a:t>
            </a:r>
            <a:endParaRPr lang="en-US" altLang="zh-CN" sz="2320" kern="0" dirty="0">
              <a:solidFill>
                <a:srgbClr val="535353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Gill Sans Light"/>
            </a:endParaRPr>
          </a:p>
          <a:p>
            <a:pPr marL="241094" indent="-241094" defTabSz="308049" hangingPunct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320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Unity</a:t>
            </a:r>
            <a:r>
              <a:rPr lang="zh-CN" altLang="en-US" sz="2320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游戏开发</a:t>
            </a:r>
          </a:p>
        </p:txBody>
      </p:sp>
    </p:spTree>
    <p:extLst>
      <p:ext uri="{BB962C8B-B14F-4D97-AF65-F5344CB8AC3E}">
        <p14:creationId xmlns:p14="http://schemas.microsoft.com/office/powerpoint/2010/main" val="10072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99482" y="2923700"/>
            <a:ext cx="2318214" cy="10278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defTabSz="308049" hangingPunct="0"/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吴月   </a:t>
            </a:r>
            <a:r>
              <a:rPr lang="en-US" altLang="zh-CN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Dian576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号</a:t>
            </a:r>
          </a:p>
          <a:p>
            <a:pPr defTabSz="308049" hangingPunct="0"/>
            <a:r>
              <a:rPr lang="en-US" altLang="zh-CN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15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级种子班</a:t>
            </a:r>
          </a:p>
          <a:p>
            <a:pPr defTabSz="308049" hangingPunct="0"/>
            <a:r>
              <a:rPr lang="en-US" altLang="zh-CN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web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全栈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399483" y="256978"/>
            <a:ext cx="4762765" cy="17093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defTabSz="308049" hangingPunct="0"/>
            <a:r>
              <a:rPr lang="zh-CN" altLang="en-US" sz="2531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项目组组长：</a:t>
            </a:r>
          </a:p>
          <a:p>
            <a:pPr defTabSz="308049" hangingPunct="0"/>
            <a:r>
              <a:rPr lang="zh-CN" altLang="en-US" sz="1898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		</a:t>
            </a:r>
          </a:p>
          <a:p>
            <a:pPr defTabSz="308049" hangingPunct="0"/>
            <a:r>
              <a:rPr lang="zh-CN" altLang="en-US" sz="2109" kern="0" dirty="0" smtClean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王政鑫   </a:t>
            </a:r>
            <a:r>
              <a:rPr lang="en-US" altLang="zh-CN" sz="2109" kern="0" dirty="0" smtClean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Dian598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号</a:t>
            </a:r>
          </a:p>
          <a:p>
            <a:pPr defTabSz="308049" hangingPunct="0"/>
            <a:r>
              <a:rPr lang="en-US" altLang="zh-CN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15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级种子班	</a:t>
            </a:r>
          </a:p>
          <a:p>
            <a:pPr defTabSz="308049" hangingPunct="0"/>
            <a:r>
              <a:rPr lang="en-US" altLang="zh-CN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web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前端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849114" y="2911158"/>
            <a:ext cx="2318214" cy="10278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defTabSz="308049" hangingPunct="0"/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潘登  </a:t>
            </a:r>
            <a:r>
              <a:rPr lang="en-US" altLang="zh-CN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Dian592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号</a:t>
            </a:r>
          </a:p>
          <a:p>
            <a:pPr defTabSz="308049" hangingPunct="0"/>
            <a:r>
              <a:rPr lang="en-US" altLang="zh-CN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14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级种子班</a:t>
            </a:r>
          </a:p>
          <a:p>
            <a:pPr defTabSz="308049" hangingPunct="0"/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游戏开发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162248" y="2923699"/>
            <a:ext cx="2318214" cy="10278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defTabSz="308049" hangingPunct="0"/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单勇  </a:t>
            </a:r>
            <a:r>
              <a:rPr lang="en-US" altLang="zh-CN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Dian573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号</a:t>
            </a:r>
          </a:p>
          <a:p>
            <a:pPr defTabSz="308049" hangingPunct="0"/>
            <a:r>
              <a:rPr lang="en-US" altLang="zh-CN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14</a:t>
            </a:r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级种子班</a:t>
            </a:r>
          </a:p>
          <a:p>
            <a:pPr defTabSz="308049" hangingPunct="0"/>
            <a:r>
              <a:rPr lang="zh-CN" altLang="en-US" sz="2109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服务器开发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99482" y="2250291"/>
            <a:ext cx="4441338" cy="481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8049" hangingPunct="0"/>
            <a:r>
              <a:rPr kumimoji="1" lang="zh-CN" altLang="en-US" sz="2531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项目组核心成员：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721" cy="51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2227868" y="506355"/>
            <a:ext cx="1028725" cy="346167"/>
          </a:xfrm>
          <a:prstGeom prst="rect">
            <a:avLst/>
          </a:prstGeom>
          <a:ln w="12700">
            <a:miter lim="400000"/>
          </a:ln>
        </p:spPr>
        <p:txBody>
          <a:bodyPr wrap="none" lIns="26788" tIns="26788" rIns="26788" bIns="26788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308049" hangingPunct="0"/>
            <a:r>
              <a:rPr lang="zh-CN" altLang="en-US" sz="1898" kern="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指导老师</a:t>
            </a:r>
            <a:endParaRPr lang="zh-CN" altLang="zh-CN" sz="1898" kern="0" dirty="0">
              <a:solidFill>
                <a:srgbClr val="53535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1646186" y="1063914"/>
            <a:ext cx="5851628" cy="1"/>
          </a:xfrm>
          <a:prstGeom prst="line">
            <a:avLst/>
          </a:prstGeom>
          <a:ln w="25400" cap="rnd">
            <a:solidFill>
              <a:srgbClr val="808785"/>
            </a:solidFill>
            <a:custDash>
              <a:ds d="100000" sp="200000"/>
            </a:custDash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213" name="Shape 213"/>
          <p:cNvSpPr/>
          <p:nvPr/>
        </p:nvSpPr>
        <p:spPr>
          <a:xfrm flipV="1">
            <a:off x="1645869" y="990951"/>
            <a:ext cx="1" cy="143655"/>
          </a:xfrm>
          <a:prstGeom prst="line">
            <a:avLst/>
          </a:prstGeom>
          <a:ln w="12700">
            <a:solidFill>
              <a:srgbClr val="5A5F5E">
                <a:alpha val="50000"/>
              </a:srgbClr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214" name="Shape 214"/>
          <p:cNvSpPr/>
          <p:nvPr/>
        </p:nvSpPr>
        <p:spPr>
          <a:xfrm flipV="1">
            <a:off x="7567745" y="992087"/>
            <a:ext cx="1" cy="143655"/>
          </a:xfrm>
          <a:prstGeom prst="line">
            <a:avLst/>
          </a:prstGeom>
          <a:ln w="12700">
            <a:solidFill>
              <a:srgbClr val="5A5F5E">
                <a:alpha val="50000"/>
              </a:srgbClr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4" y="2179980"/>
            <a:ext cx="3605689" cy="151526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defTabSz="308049" hangingPunct="0">
              <a:lnSpc>
                <a:spcPct val="150000"/>
              </a:lnSpc>
            </a:pPr>
            <a:r>
              <a:rPr lang="zh-CN" altLang="en-US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颜庆华 </a:t>
            </a:r>
            <a:r>
              <a:rPr lang="en-US" altLang="zh-CN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Dian</a:t>
            </a:r>
            <a:r>
              <a:rPr lang="zh-CN" altLang="en-US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团队</a:t>
            </a:r>
            <a:r>
              <a:rPr lang="en-US" altLang="zh-CN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26</a:t>
            </a:r>
            <a:r>
              <a:rPr lang="zh-CN" altLang="en-US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号</a:t>
            </a:r>
          </a:p>
          <a:p>
            <a:pPr defTabSz="308064" hangingPunct="0">
              <a:lnSpc>
                <a:spcPct val="150000"/>
              </a:lnSpc>
            </a:pPr>
            <a:r>
              <a:rPr lang="en-US" altLang="zh-CN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Dian</a:t>
            </a:r>
            <a:r>
              <a:rPr lang="zh-CN" altLang="en-US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团队</a:t>
            </a:r>
            <a:r>
              <a:rPr lang="en-US" altLang="zh-CN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COO</a:t>
            </a:r>
            <a:endParaRPr lang="zh-CN" altLang="en-US" sz="2110" b="1" kern="0" dirty="0">
              <a:solidFill>
                <a:srgbClr val="535353"/>
              </a:solidFill>
              <a:latin typeface="微软雅黑 Light" charset="0"/>
              <a:ea typeface="微软雅黑 Light" charset="0"/>
              <a:cs typeface="微软雅黑 Light" charset="0"/>
              <a:sym typeface="Gill Sans Light"/>
            </a:endParaRPr>
          </a:p>
          <a:p>
            <a:pPr defTabSz="308064" hangingPunct="0">
              <a:lnSpc>
                <a:spcPct val="150000"/>
              </a:lnSpc>
            </a:pPr>
            <a:r>
              <a:rPr lang="zh-CN" altLang="en-US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悦然心动</a:t>
            </a:r>
            <a:r>
              <a:rPr lang="en-US" altLang="zh-CN" sz="2110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CEO</a:t>
            </a:r>
            <a:endParaRPr lang="zh-CN" altLang="en-US" sz="2110" b="1" kern="0" dirty="0">
              <a:solidFill>
                <a:srgbClr val="535353"/>
              </a:solidFill>
              <a:latin typeface="微软雅黑 Light" charset="0"/>
              <a:ea typeface="微软雅黑 Light" charset="0"/>
              <a:cs typeface="微软雅黑 Light" charset="0"/>
              <a:sym typeface="Gill Sans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30" y="1965928"/>
            <a:ext cx="2591172" cy="19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5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2227869" y="506355"/>
            <a:ext cx="1759694" cy="346167"/>
          </a:xfrm>
          <a:prstGeom prst="rect">
            <a:avLst/>
          </a:prstGeom>
          <a:ln w="12700">
            <a:miter lim="400000"/>
          </a:ln>
        </p:spPr>
        <p:txBody>
          <a:bodyPr wrap="none" lIns="26788" tIns="26788" rIns="26788" bIns="26788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308049" hangingPunct="0"/>
            <a:r>
              <a:rPr lang="zh-CN" altLang="en-US" sz="1898" kern="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你可以获得什么</a:t>
            </a:r>
            <a:endParaRPr lang="zh-CN" altLang="zh-CN" sz="1898" kern="0" dirty="0">
              <a:solidFill>
                <a:srgbClr val="53535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1646186" y="1063914"/>
            <a:ext cx="5851628" cy="1"/>
          </a:xfrm>
          <a:prstGeom prst="line">
            <a:avLst/>
          </a:prstGeom>
          <a:ln w="25400" cap="rnd">
            <a:solidFill>
              <a:srgbClr val="808785"/>
            </a:solidFill>
            <a:custDash>
              <a:ds d="100000" sp="200000"/>
            </a:custDash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213" name="Shape 213"/>
          <p:cNvSpPr/>
          <p:nvPr/>
        </p:nvSpPr>
        <p:spPr>
          <a:xfrm flipV="1">
            <a:off x="1645869" y="990951"/>
            <a:ext cx="1" cy="143655"/>
          </a:xfrm>
          <a:prstGeom prst="line">
            <a:avLst/>
          </a:prstGeom>
          <a:ln w="12700">
            <a:solidFill>
              <a:srgbClr val="5A5F5E">
                <a:alpha val="50000"/>
              </a:srgbClr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7724" y="2466092"/>
            <a:ext cx="4798353" cy="18066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marL="949259" indent="-255312" defTabSz="308064" hangingPunct="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898" kern="0" dirty="0" err="1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Vue&amp;element-ui</a:t>
            </a:r>
            <a:r>
              <a:rPr lang="en-US" altLang="zh-CN" sz="1898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/React</a:t>
            </a:r>
            <a:endParaRPr lang="zh-CN" altLang="en-US" sz="1898" kern="0" dirty="0">
              <a:solidFill>
                <a:srgbClr val="535353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Gill Sans Light"/>
            </a:endParaRPr>
          </a:p>
          <a:p>
            <a:pPr marL="949259" indent="-255312" defTabSz="308064" hangingPunct="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898" kern="0" dirty="0" err="1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Node.js</a:t>
            </a:r>
            <a:endParaRPr lang="zh-CN" altLang="en-US" sz="1898" kern="0" dirty="0">
              <a:solidFill>
                <a:srgbClr val="535353"/>
              </a:solidFill>
              <a:latin typeface="微软雅黑 Light" charset="0"/>
              <a:ea typeface="微软雅黑 Light" charset="0"/>
              <a:cs typeface="微软雅黑 Light" charset="0"/>
              <a:sym typeface="Gill Sans Light"/>
            </a:endParaRPr>
          </a:p>
          <a:p>
            <a:pPr marL="949259" indent="-255312" defTabSz="308064" hangingPunct="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898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Android/iOS</a:t>
            </a:r>
            <a:endParaRPr lang="en-US" altLang="zh-CN" sz="1898" kern="0" dirty="0">
              <a:solidFill>
                <a:srgbClr val="535353"/>
              </a:solidFill>
              <a:latin typeface="微软雅黑 Light" charset="0"/>
              <a:ea typeface="微软雅黑 Light" charset="0"/>
              <a:cs typeface="微软雅黑 Light" charset="0"/>
              <a:sym typeface="Gill Sans Light"/>
            </a:endParaRPr>
          </a:p>
          <a:p>
            <a:pPr marL="949259" indent="-255312" defTabSz="308064" hangingPunct="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898" kern="0" dirty="0">
                <a:solidFill>
                  <a:srgbClr val="53535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Gill Sans Light"/>
              </a:rPr>
              <a:t>Unity</a:t>
            </a:r>
            <a:endParaRPr lang="zh-CN" altLang="en-US" sz="1898" kern="0" dirty="0">
              <a:solidFill>
                <a:srgbClr val="535353"/>
              </a:solidFill>
              <a:latin typeface="微软雅黑 Light" charset="0"/>
              <a:ea typeface="微软雅黑 Light" charset="0"/>
              <a:cs typeface="微软雅黑 Light" charset="0"/>
              <a:sym typeface="Gill Sans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5869" y="1323006"/>
            <a:ext cx="6019690" cy="481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8049" hangingPunct="0"/>
            <a:r>
              <a:rPr lang="zh-CN" altLang="en-US" sz="253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亲身体验正规公司的运作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45869" y="1797094"/>
            <a:ext cx="601969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8064" hangingPunct="0">
              <a:lnSpc>
                <a:spcPct val="150000"/>
              </a:lnSpc>
            </a:pPr>
            <a:r>
              <a:rPr lang="zh-CN" altLang="en-US" sz="253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学习当前移动互联网最前沿的技术</a:t>
            </a:r>
            <a:endParaRPr lang="en-US" altLang="zh-CN" sz="2531" kern="0" dirty="0">
              <a:solidFill>
                <a:srgbClr val="535353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Gill Sans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45869" y="4201360"/>
            <a:ext cx="485749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8064" hangingPunct="0">
              <a:lnSpc>
                <a:spcPct val="150000"/>
              </a:lnSpc>
            </a:pPr>
            <a:r>
              <a:rPr lang="zh-CN" altLang="en-US" sz="253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与工程师并肩作战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77151" y="4797236"/>
            <a:ext cx="184731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308049" hangingPunct="0"/>
            <a:endParaRPr kumimoji="1" lang="zh-CN" altLang="en-US" sz="1898" kern="0" dirty="0">
              <a:solidFill>
                <a:srgbClr val="535353"/>
              </a:solidFill>
              <a:latin typeface="Century Gothic" panose="020B0502020202020204"/>
              <a:ea typeface="幼圆" panose="02010509060101010101" pitchFamily="49" charset="-122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654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2227872" y="506355"/>
            <a:ext cx="1516038" cy="346167"/>
          </a:xfrm>
          <a:prstGeom prst="rect">
            <a:avLst/>
          </a:prstGeom>
          <a:ln w="12700">
            <a:miter lim="400000"/>
          </a:ln>
        </p:spPr>
        <p:txBody>
          <a:bodyPr wrap="none" lIns="26788" tIns="26788" rIns="26788" bIns="26788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308049" hangingPunct="0"/>
            <a:r>
              <a:rPr lang="zh-CN" altLang="en-US" sz="1898" kern="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你要付出什么</a:t>
            </a:r>
            <a:endParaRPr lang="zh-CN" altLang="zh-CN" sz="1898" kern="0" dirty="0">
              <a:solidFill>
                <a:srgbClr val="53535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1646186" y="1063914"/>
            <a:ext cx="5851628" cy="1"/>
          </a:xfrm>
          <a:prstGeom prst="line">
            <a:avLst/>
          </a:prstGeom>
          <a:ln w="25400" cap="rnd">
            <a:solidFill>
              <a:srgbClr val="808785"/>
            </a:solidFill>
            <a:custDash>
              <a:ds d="100000" sp="200000"/>
            </a:custDash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213" name="Shape 213"/>
          <p:cNvSpPr/>
          <p:nvPr/>
        </p:nvSpPr>
        <p:spPr>
          <a:xfrm flipV="1">
            <a:off x="1645869" y="990951"/>
            <a:ext cx="1" cy="143655"/>
          </a:xfrm>
          <a:prstGeom prst="line">
            <a:avLst/>
          </a:prstGeom>
          <a:ln w="12700">
            <a:solidFill>
              <a:srgbClr val="5A5F5E">
                <a:alpha val="50000"/>
              </a:srgbClr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5869" y="1616798"/>
            <a:ext cx="5687064" cy="18066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marL="301367" indent="-301367" defTabSz="308064" hangingPunct="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53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严格的公司管理制度</a:t>
            </a:r>
          </a:p>
          <a:p>
            <a:pPr marL="301367" indent="-301367" defTabSz="308064" hangingPunct="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53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较高强度的项目工程压力</a:t>
            </a:r>
          </a:p>
          <a:p>
            <a:pPr marL="301367" indent="-301367" defTabSz="308064" hangingPunct="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53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实际联合开发</a:t>
            </a:r>
          </a:p>
        </p:txBody>
      </p:sp>
    </p:spTree>
    <p:extLst>
      <p:ext uri="{BB962C8B-B14F-4D97-AF65-F5344CB8AC3E}">
        <p14:creationId xmlns:p14="http://schemas.microsoft.com/office/powerpoint/2010/main" val="119029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28" y="1171552"/>
            <a:ext cx="2616606" cy="26441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19689" y="458704"/>
            <a:ext cx="3319682" cy="4922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64" hangingPunct="0"/>
            <a:r>
              <a:rPr lang="zh-CN" altLang="en-US" sz="2847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欢迎加入悦然心动组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66582" y="4076874"/>
            <a:ext cx="5270790" cy="4111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8" tIns="26788" rIns="26788" bIns="26788" numCol="1" spcCol="38100" rtlCol="0" anchor="ctr">
            <a:spAutoFit/>
          </a:bodyPr>
          <a:lstStyle/>
          <a:p>
            <a:pPr algn="ctr" defTabSz="308064" hangingPunct="0"/>
            <a:r>
              <a:rPr lang="zh-CN" altLang="en-US" sz="2320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负责人：王政鑫（</a:t>
            </a:r>
            <a:r>
              <a:rPr lang="en-US" altLang="zh-CN" sz="2320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15</a:t>
            </a:r>
            <a:r>
              <a:rPr lang="zh-CN" altLang="en-US" sz="2320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级种子班）</a:t>
            </a:r>
          </a:p>
        </p:txBody>
      </p:sp>
    </p:spTree>
    <p:extLst>
      <p:ext uri="{BB962C8B-B14F-4D97-AF65-F5344CB8AC3E}">
        <p14:creationId xmlns:p14="http://schemas.microsoft.com/office/powerpoint/2010/main" val="401815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8940187" flipV="1">
            <a:off x="5306755" y="374442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" name="任意多边形 6"/>
          <p:cNvSpPr/>
          <p:nvPr/>
        </p:nvSpPr>
        <p:spPr>
          <a:xfrm rot="8940187" flipV="1">
            <a:off x="3080575" y="336467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8" name="任意多边形 7"/>
          <p:cNvSpPr/>
          <p:nvPr/>
        </p:nvSpPr>
        <p:spPr>
          <a:xfrm rot="8940187" flipV="1">
            <a:off x="2418424" y="1287283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9" name="任意多边形 8"/>
          <p:cNvSpPr/>
          <p:nvPr/>
        </p:nvSpPr>
        <p:spPr>
          <a:xfrm rot="8940187" flipV="1">
            <a:off x="1163461" y="345867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10" name="任意多边形 9"/>
          <p:cNvSpPr/>
          <p:nvPr/>
        </p:nvSpPr>
        <p:spPr>
          <a:xfrm rot="8940187" flipV="1">
            <a:off x="4269781" y="135648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5103" y="3019757"/>
            <a:ext cx="600552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zh-CN" altLang="en-US" sz="2100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负责人：王杰（</a:t>
            </a:r>
            <a:r>
              <a:rPr lang="en-US" altLang="zh-CN" sz="2100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15</a:t>
            </a:r>
            <a:r>
              <a:rPr lang="zh-CN" altLang="en-US" sz="2100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级种子班）</a:t>
            </a:r>
            <a:endParaRPr lang="en-US" altLang="zh-CN" sz="2100" dirty="0">
              <a:solidFill>
                <a:prstClr val="white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algn="ctr" defTabSz="685800">
              <a:lnSpc>
                <a:spcPct val="150000"/>
              </a:lnSpc>
            </a:pPr>
            <a:r>
              <a:rPr lang="en-US" altLang="zh-CN" sz="2100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QQ:690841449</a:t>
            </a:r>
            <a:endParaRPr lang="zh-CN" altLang="en-US" sz="2100" dirty="0">
              <a:solidFill>
                <a:prstClr val="white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9017" y="1331129"/>
            <a:ext cx="6238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altLang="zh-CN" sz="9000" b="1" dirty="0">
                <a:solidFill>
                  <a:prstClr val="white">
                    <a:alpha val="65000"/>
                  </a:prstClr>
                </a:solidFill>
                <a:latin typeface="Segoe Script" panose="030B0504020000000003" pitchFamily="66" charset="0"/>
                <a:ea typeface="时尚中黑简体"/>
              </a:rPr>
              <a:t>Norway</a:t>
            </a:r>
            <a:r>
              <a:rPr lang="zh-CN" altLang="en-US" sz="9000" b="1" dirty="0">
                <a:solidFill>
                  <a:prstClr val="white">
                    <a:alpha val="65000"/>
                  </a:prst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</a:t>
            </a:r>
          </a:p>
        </p:txBody>
      </p:sp>
      <p:sp>
        <p:nvSpPr>
          <p:cNvPr id="5" name="椭圆 4"/>
          <p:cNvSpPr/>
          <p:nvPr/>
        </p:nvSpPr>
        <p:spPr>
          <a:xfrm>
            <a:off x="4326588" y="2554607"/>
            <a:ext cx="490824" cy="3428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5559" y="415105"/>
            <a:ext cx="776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Dian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团队技术方向十：爬虫、网站前端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后台、微信开发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886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-2.22222E-6 L -0.25 -2.22222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3.95833E-6 -2.22222E-6 L 3.95833E-6 -0.0210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" grpId="0"/>
      <p:bldP spid="2" grpId="1"/>
      <p:bldP spid="2" grpId="2"/>
      <p:bldP spid="3" grpId="0"/>
      <p:bldP spid="3" grpId="1"/>
      <p:bldP spid="5" grpId="0" animBg="1"/>
      <p:bldP spid="5" grpId="1" animBg="1"/>
      <p:bldP spid="5" grpId="2" animBg="1"/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2761201" y="1042184"/>
            <a:ext cx="612752" cy="61275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 useBgFill="1">
        <p:nvSpPr>
          <p:cNvPr id="33" name="椭圆 32"/>
          <p:cNvSpPr/>
          <p:nvPr/>
        </p:nvSpPr>
        <p:spPr>
          <a:xfrm>
            <a:off x="2727694" y="1008676"/>
            <a:ext cx="679769" cy="679769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69" name="椭圆 268"/>
          <p:cNvSpPr/>
          <p:nvPr/>
        </p:nvSpPr>
        <p:spPr>
          <a:xfrm>
            <a:off x="2677007" y="671864"/>
            <a:ext cx="3799773" cy="379977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723939" y="717026"/>
            <a:ext cx="3709449" cy="370944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518000" y="66302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120556" y="34390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910730" y="34390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626521" y="1263212"/>
            <a:ext cx="276783" cy="276783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 useBgFill="1">
        <p:nvSpPr>
          <p:cNvPr id="21" name="椭圆 20"/>
          <p:cNvSpPr/>
          <p:nvPr/>
        </p:nvSpPr>
        <p:spPr>
          <a:xfrm>
            <a:off x="6611385" y="1248076"/>
            <a:ext cx="307055" cy="307055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70035" y="2729647"/>
            <a:ext cx="452873" cy="452873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 useBgFill="1">
        <p:nvSpPr>
          <p:cNvPr id="27" name="椭圆 26"/>
          <p:cNvSpPr/>
          <p:nvPr/>
        </p:nvSpPr>
        <p:spPr>
          <a:xfrm>
            <a:off x="1445270" y="2704882"/>
            <a:ext cx="502403" cy="502403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339104" y="4443160"/>
            <a:ext cx="153867" cy="153867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 useBgFill="1">
        <p:nvSpPr>
          <p:cNvPr id="29" name="椭圆 28"/>
          <p:cNvSpPr/>
          <p:nvPr/>
        </p:nvSpPr>
        <p:spPr>
          <a:xfrm>
            <a:off x="6330688" y="4434745"/>
            <a:ext cx="170696" cy="17069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66" name="弧形 265"/>
          <p:cNvSpPr/>
          <p:nvPr/>
        </p:nvSpPr>
        <p:spPr>
          <a:xfrm>
            <a:off x="2717276" y="716675"/>
            <a:ext cx="3709800" cy="37098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/>
              </a:solidFill>
              <a:latin typeface="Helvetica"/>
              <a:ea typeface="方正兰亭超细黑简体"/>
            </a:endParaRPr>
          </a:p>
        </p:txBody>
      </p:sp>
      <p:sp>
        <p:nvSpPr>
          <p:cNvPr id="267" name="弧形 266"/>
          <p:cNvSpPr/>
          <p:nvPr/>
        </p:nvSpPr>
        <p:spPr>
          <a:xfrm>
            <a:off x="2717276" y="716675"/>
            <a:ext cx="3709800" cy="37098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/>
              </a:solidFill>
              <a:latin typeface="Helvetica"/>
              <a:ea typeface="方正兰亭超细黑简体"/>
            </a:endParaRPr>
          </a:p>
        </p:txBody>
      </p:sp>
      <p:sp>
        <p:nvSpPr>
          <p:cNvPr id="268" name="弧形 267"/>
          <p:cNvSpPr/>
          <p:nvPr/>
        </p:nvSpPr>
        <p:spPr>
          <a:xfrm>
            <a:off x="2717276" y="716675"/>
            <a:ext cx="3709800" cy="37098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/>
              </a:solidFill>
              <a:latin typeface="Helvetica"/>
              <a:ea typeface="方正兰亭超细黑简体"/>
            </a:endParaRPr>
          </a:p>
        </p:txBody>
      </p:sp>
      <p:grpSp>
        <p:nvGrpSpPr>
          <p:cNvPr id="502" name="组合 501"/>
          <p:cNvGrpSpPr/>
          <p:nvPr/>
        </p:nvGrpSpPr>
        <p:grpSpPr>
          <a:xfrm>
            <a:off x="2504584" y="504827"/>
            <a:ext cx="4135028" cy="4135028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3" name="组合 502"/>
          <p:cNvGrpSpPr/>
          <p:nvPr/>
        </p:nvGrpSpPr>
        <p:grpSpPr>
          <a:xfrm rot="120000">
            <a:off x="2504584" y="504827"/>
            <a:ext cx="4135028" cy="4135028"/>
            <a:chOff x="3339314" y="673100"/>
            <a:chExt cx="5513371" cy="551337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91" name="组合 59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6" name="直接连接符 6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接连接符 6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组合 59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4" name="直接连接符 6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接连接符 6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组合 59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2" name="直接连接符 6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直接连接符 6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4" name="组合 59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0" name="直接连接符 6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接连接符 6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组合 59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8" name="直接连接符 6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6" name="组合 59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6" name="直接连接符 6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7" name="组合 59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4" name="直接连接符 6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8" name="组合 59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2" name="直接连接符 6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组合 59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0" name="直接连接符 5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组合 562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64" name="组合 56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9" name="直接连接符 5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直接连接符 5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组合 56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7" name="直接连接符 5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直接连接符 5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6" name="组合 56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5" name="直接连接符 58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直接连接符 58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7" name="组合 56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3" name="直接连接符 5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直接连接符 5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8" name="组合 56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1" name="直接连接符 5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直接连接符 5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9" name="组合 56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9" name="直接连接符 5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接连接符 5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0" name="组合 56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7" name="直接连接符 5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接连接符 5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组合 57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2" name="组合 57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3" name="直接连接符 5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接连接符 5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组合 504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06" name="组合 50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35" name="组合 53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0" name="直接连接符 5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组合 53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8" name="直接连接符 5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接连接符 5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组合 53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6" name="直接连接符 5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组合 53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9" name="组合 53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2" name="直接连接符 5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0" name="组合 53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0" name="直接连接符 5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1" name="组合 54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8" name="直接连接符 5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2" name="组合 54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6" name="直接连接符 5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组合 54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4" name="直接连接符 5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组合 50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08" name="组合 50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3" name="直接连接符 5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组合 50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1" name="直接连接符 5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组合 50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9" name="直接连接符 5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组合 51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7" name="直接连接符 5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2" name="组合 51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5" name="直接连接符 5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组合 51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组合 51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1" name="直接连接符 5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组合 51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9" name="直接连接符 5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6" name="组合 51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7" name="直接连接符 5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38" name="文本框 737"/>
          <p:cNvSpPr txBox="1"/>
          <p:nvPr/>
        </p:nvSpPr>
        <p:spPr>
          <a:xfrm>
            <a:off x="2682068" y="1953997"/>
            <a:ext cx="4090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组名很霸气？</a:t>
            </a:r>
            <a:endParaRPr lang="en-US" altLang="zh-CN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为什么叫</a:t>
            </a:r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Norway</a:t>
            </a:r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组？</a:t>
            </a:r>
          </a:p>
        </p:txBody>
      </p:sp>
      <p:grpSp>
        <p:nvGrpSpPr>
          <p:cNvPr id="756" name="组合 755"/>
          <p:cNvGrpSpPr/>
          <p:nvPr/>
        </p:nvGrpSpPr>
        <p:grpSpPr>
          <a:xfrm>
            <a:off x="2408289" y="407864"/>
            <a:ext cx="4327422" cy="4327422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2408289" y="407864"/>
            <a:ext cx="4327422" cy="4327422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</p:grpSp>
      <p:grpSp>
        <p:nvGrpSpPr>
          <p:cNvPr id="762" name="组合 761"/>
          <p:cNvGrpSpPr/>
          <p:nvPr/>
        </p:nvGrpSpPr>
        <p:grpSpPr>
          <a:xfrm>
            <a:off x="2267712" y="267287"/>
            <a:ext cx="4608576" cy="4608576"/>
            <a:chOff x="2840736" y="173502"/>
            <a:chExt cx="6510528" cy="6510528"/>
          </a:xfrm>
        </p:grpSpPr>
        <p:sp>
          <p:nvSpPr>
            <p:cNvPr id="763" name="弧形 7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  <p:sp>
          <p:nvSpPr>
            <p:cNvPr id="764" name="弧形 7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2132663" y="132237"/>
            <a:ext cx="4878675" cy="4878675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46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8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69" grpId="0" animBg="1"/>
      <p:bldP spid="3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73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5306755" y="374442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2418424" y="1287283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4269781" y="135648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4634" y="2535683"/>
            <a:ext cx="54249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3300" dirty="0">
                <a:solidFill>
                  <a:prstClr val="white">
                    <a:alpha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我们和挪威的</a:t>
            </a:r>
            <a:r>
              <a:rPr lang="en-US" altLang="zh-CN" sz="3300" dirty="0" err="1">
                <a:solidFill>
                  <a:prstClr val="white">
                    <a:alpha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Confirmit</a:t>
            </a:r>
            <a:endParaRPr lang="en-US" altLang="zh-CN" sz="3300" dirty="0">
              <a:solidFill>
                <a:prstClr val="white">
                  <a:alpha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/>
            <a:r>
              <a:rPr lang="zh-CN" altLang="en-US" sz="3300" dirty="0">
                <a:solidFill>
                  <a:prstClr val="white">
                    <a:alpha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公司进行了</a:t>
            </a:r>
            <a:r>
              <a:rPr lang="zh-CN" altLang="en-US" sz="3300" dirty="0">
                <a:solidFill>
                  <a:srgbClr val="FFC000">
                    <a:alpha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八年</a:t>
            </a:r>
            <a:r>
              <a:rPr lang="zh-CN" altLang="en-US" sz="3300" dirty="0">
                <a:solidFill>
                  <a:prstClr val="white">
                    <a:alpha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053" y="1099082"/>
            <a:ext cx="2282762" cy="10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4.44444E-6 L 0.25 4.44444E-6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6" grpId="0" animBg="1"/>
      <p:bldP spid="6" grpId="1" animBg="1"/>
      <p:bldP spid="8" grpId="0"/>
      <p:bldP spid="8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2761201" y="1042184"/>
            <a:ext cx="612752" cy="61275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 useBgFill="1">
        <p:nvSpPr>
          <p:cNvPr id="33" name="椭圆 32"/>
          <p:cNvSpPr/>
          <p:nvPr/>
        </p:nvSpPr>
        <p:spPr>
          <a:xfrm>
            <a:off x="2727694" y="1008676"/>
            <a:ext cx="679769" cy="679769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69" name="椭圆 268"/>
          <p:cNvSpPr/>
          <p:nvPr/>
        </p:nvSpPr>
        <p:spPr>
          <a:xfrm>
            <a:off x="2677007" y="671864"/>
            <a:ext cx="3799773" cy="3799773"/>
          </a:xfrm>
          <a:prstGeom prst="ellipse">
            <a:avLst/>
          </a:prstGeom>
          <a:solidFill>
            <a:srgbClr val="34836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723939" y="717026"/>
            <a:ext cx="3709449" cy="3709449"/>
          </a:xfrm>
          <a:prstGeom prst="ellipse">
            <a:avLst/>
          </a:prstGeom>
          <a:solidFill>
            <a:srgbClr val="34836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518000" y="66302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120556" y="34390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910730" y="34390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626521" y="1263212"/>
            <a:ext cx="276783" cy="276783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 useBgFill="1">
        <p:nvSpPr>
          <p:cNvPr id="21" name="椭圆 20"/>
          <p:cNvSpPr/>
          <p:nvPr/>
        </p:nvSpPr>
        <p:spPr>
          <a:xfrm>
            <a:off x="6611385" y="1248076"/>
            <a:ext cx="307055" cy="307055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70035" y="2729647"/>
            <a:ext cx="452873" cy="452873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 useBgFill="1">
        <p:nvSpPr>
          <p:cNvPr id="27" name="椭圆 26"/>
          <p:cNvSpPr/>
          <p:nvPr/>
        </p:nvSpPr>
        <p:spPr>
          <a:xfrm>
            <a:off x="1445270" y="2704882"/>
            <a:ext cx="502403" cy="502403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339104" y="4443160"/>
            <a:ext cx="153867" cy="153867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 useBgFill="1">
        <p:nvSpPr>
          <p:cNvPr id="29" name="椭圆 28"/>
          <p:cNvSpPr/>
          <p:nvPr/>
        </p:nvSpPr>
        <p:spPr>
          <a:xfrm>
            <a:off x="6330688" y="4434745"/>
            <a:ext cx="170696" cy="17069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66" name="弧形 265"/>
          <p:cNvSpPr/>
          <p:nvPr/>
        </p:nvSpPr>
        <p:spPr>
          <a:xfrm>
            <a:off x="2717276" y="716675"/>
            <a:ext cx="3709800" cy="37098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/>
              </a:solidFill>
              <a:latin typeface="Helvetica"/>
              <a:ea typeface="方正兰亭超细黑简体"/>
            </a:endParaRPr>
          </a:p>
        </p:txBody>
      </p:sp>
      <p:sp>
        <p:nvSpPr>
          <p:cNvPr id="267" name="弧形 266"/>
          <p:cNvSpPr/>
          <p:nvPr/>
        </p:nvSpPr>
        <p:spPr>
          <a:xfrm>
            <a:off x="2717276" y="716675"/>
            <a:ext cx="3709800" cy="37098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/>
              </a:solidFill>
              <a:latin typeface="Helvetica"/>
              <a:ea typeface="方正兰亭超细黑简体"/>
            </a:endParaRPr>
          </a:p>
        </p:txBody>
      </p:sp>
      <p:sp>
        <p:nvSpPr>
          <p:cNvPr id="268" name="弧形 267"/>
          <p:cNvSpPr/>
          <p:nvPr/>
        </p:nvSpPr>
        <p:spPr>
          <a:xfrm>
            <a:off x="2717276" y="716675"/>
            <a:ext cx="3709800" cy="37098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/>
              </a:solidFill>
              <a:latin typeface="Helvetica"/>
              <a:ea typeface="方正兰亭超细黑简体"/>
            </a:endParaRPr>
          </a:p>
        </p:txBody>
      </p:sp>
      <p:grpSp>
        <p:nvGrpSpPr>
          <p:cNvPr id="502" name="组合 501"/>
          <p:cNvGrpSpPr/>
          <p:nvPr/>
        </p:nvGrpSpPr>
        <p:grpSpPr>
          <a:xfrm>
            <a:off x="2504584" y="504827"/>
            <a:ext cx="4135028" cy="4135028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3" name="组合 502"/>
          <p:cNvGrpSpPr/>
          <p:nvPr/>
        </p:nvGrpSpPr>
        <p:grpSpPr>
          <a:xfrm rot="120000">
            <a:off x="2504584" y="504827"/>
            <a:ext cx="4135028" cy="4135028"/>
            <a:chOff x="3339314" y="673100"/>
            <a:chExt cx="5513371" cy="551337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91" name="组合 59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6" name="直接连接符 6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接连接符 6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组合 59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4" name="直接连接符 6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接连接符 6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组合 59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2" name="直接连接符 6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直接连接符 6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4" name="组合 59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0" name="直接连接符 6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接连接符 6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组合 59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8" name="直接连接符 6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6" name="组合 59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6" name="直接连接符 6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7" name="组合 59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4" name="直接连接符 6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8" name="组合 59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2" name="直接连接符 6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组合 59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0" name="直接连接符 5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组合 562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64" name="组合 56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9" name="直接连接符 5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直接连接符 5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组合 56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7" name="直接连接符 5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直接连接符 5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6" name="组合 56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5" name="直接连接符 58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直接连接符 58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7" name="组合 56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3" name="直接连接符 5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直接连接符 5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8" name="组合 56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1" name="直接连接符 5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直接连接符 5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9" name="组合 56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9" name="直接连接符 5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接连接符 5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0" name="组合 56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7" name="直接连接符 5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接连接符 5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组合 57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2" name="组合 57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3" name="直接连接符 5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接连接符 5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组合 504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06" name="组合 50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35" name="组合 53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0" name="直接连接符 5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组合 53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8" name="直接连接符 5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接连接符 5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组合 53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6" name="直接连接符 5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组合 53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9" name="组合 53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2" name="直接连接符 5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0" name="组合 53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0" name="直接连接符 5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1" name="组合 54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8" name="直接连接符 5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2" name="组合 54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6" name="直接连接符 5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组合 54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4" name="直接连接符 5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组合 50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08" name="组合 50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3" name="直接连接符 5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组合 50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1" name="直接连接符 5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组合 50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9" name="直接连接符 5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组合 51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7" name="直接连接符 5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2" name="组合 51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5" name="直接连接符 5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组合 51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组合 51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1" name="直接连接符 5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组合 51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9" name="直接连接符 5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6" name="组合 51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7" name="直接连接符 5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38" name="文本框 737"/>
          <p:cNvSpPr txBox="1"/>
          <p:nvPr/>
        </p:nvSpPr>
        <p:spPr>
          <a:xfrm>
            <a:off x="2620591" y="1744713"/>
            <a:ext cx="4090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5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我们是做</a:t>
            </a:r>
            <a:endParaRPr lang="en-US" altLang="zh-CN" sz="5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zh-CN" altLang="en-US" sz="5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什么的？</a:t>
            </a:r>
          </a:p>
        </p:txBody>
      </p:sp>
      <p:grpSp>
        <p:nvGrpSpPr>
          <p:cNvPr id="756" name="组合 755"/>
          <p:cNvGrpSpPr/>
          <p:nvPr/>
        </p:nvGrpSpPr>
        <p:grpSpPr>
          <a:xfrm>
            <a:off x="2408289" y="407864"/>
            <a:ext cx="4327422" cy="4327422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2408289" y="407864"/>
            <a:ext cx="4327422" cy="4327422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</p:grpSp>
      <p:grpSp>
        <p:nvGrpSpPr>
          <p:cNvPr id="762" name="组合 761"/>
          <p:cNvGrpSpPr/>
          <p:nvPr/>
        </p:nvGrpSpPr>
        <p:grpSpPr>
          <a:xfrm>
            <a:off x="2267712" y="267287"/>
            <a:ext cx="4608576" cy="4608576"/>
            <a:chOff x="2840736" y="173502"/>
            <a:chExt cx="6510528" cy="6510528"/>
          </a:xfrm>
        </p:grpSpPr>
        <p:sp>
          <p:nvSpPr>
            <p:cNvPr id="763" name="弧形 762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  <p:sp>
          <p:nvSpPr>
            <p:cNvPr id="764" name="弧形 763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4923411"/>
                <a:gd name="adj2" fmla="val 15758885"/>
              </a:avLst>
            </a:prstGeom>
            <a:ln w="22225" cap="rnd">
              <a:solidFill>
                <a:schemeClr val="bg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2132663" y="132237"/>
            <a:ext cx="4878675" cy="4878675"/>
            <a:chOff x="2840736" y="173502"/>
            <a:chExt cx="6510528" cy="6510528"/>
          </a:xfrm>
        </p:grpSpPr>
        <p:sp>
          <p:nvSpPr>
            <p:cNvPr id="766" name="弧形 765"/>
            <p:cNvSpPr/>
            <p:nvPr/>
          </p:nvSpPr>
          <p:spPr>
            <a:xfrm rot="6300000">
              <a:off x="2840736" y="173502"/>
              <a:ext cx="6510528" cy="6510528"/>
            </a:xfrm>
            <a:prstGeom prst="arc">
              <a:avLst>
                <a:gd name="adj1" fmla="val 15120587"/>
                <a:gd name="adj2" fmla="val 15588638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  <p:sp>
          <p:nvSpPr>
            <p:cNvPr id="767" name="弧形 766"/>
            <p:cNvSpPr/>
            <p:nvPr/>
          </p:nvSpPr>
          <p:spPr>
            <a:xfrm rot="17100000">
              <a:off x="2840736" y="173502"/>
              <a:ext cx="6510528" cy="6510528"/>
            </a:xfrm>
            <a:prstGeom prst="arc">
              <a:avLst>
                <a:gd name="adj1" fmla="val 15129466"/>
                <a:gd name="adj2" fmla="val 15565065"/>
              </a:avLst>
            </a:prstGeom>
            <a:ln w="19050" cap="rnd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Helvetica"/>
                <a:ea typeface="方正兰亭超细黑简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71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-1.11111E-6 C -0.05599 -0.17222 -0.02279 -0.39305 0.07422 -0.49259 C 0.17109 -0.5919 0.29518 -0.53287 0.35117 -0.36042 C 0.40729 -0.18773 0.37396 0.03264 0.27708 0.13218 C 0.18008 0.23171 0.05599 0.17269 8.33333E-7 -1.11111E-6 Z " pathEditMode="relative" rAng="14400000" ptsTypes="AAAAA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4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8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69" grpId="0" animBg="1"/>
      <p:bldP spid="3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7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1635919" y="438150"/>
            <a:ext cx="6019800" cy="365522"/>
          </a:xfrm>
        </p:spPr>
        <p:txBody>
          <a:bodyPr wrap="square" anchor="ctr"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出站队员去向</a:t>
            </a:r>
          </a:p>
        </p:txBody>
      </p:sp>
      <p:sp>
        <p:nvSpPr>
          <p:cNvPr id="17411" name="Rectangle 3"/>
          <p:cNvSpPr>
            <a:spLocks noGrp="1" noRot="1"/>
          </p:cNvSpPr>
          <p:nvPr>
            <p:ph idx="4294967295"/>
          </p:nvPr>
        </p:nvSpPr>
        <p:spPr>
          <a:xfrm>
            <a:off x="1337072" y="944166"/>
            <a:ext cx="6318647" cy="3996928"/>
          </a:xfrm>
        </p:spPr>
        <p:txBody>
          <a:bodyPr wrap="square" anchor="t"/>
          <a:lstStyle/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zh-CN" altLang="en-US" sz="2100" b="1" dirty="0">
                <a:solidFill>
                  <a:srgbClr val="2970FF"/>
                </a:solidFill>
                <a:ea typeface="黑体" panose="02010609060101010101" pitchFamily="1" charset="-122"/>
              </a:rPr>
              <a:t>工作：</a:t>
            </a:r>
            <a:r>
              <a:rPr lang="zh-CN" altLang="en-US" sz="2100" dirty="0">
                <a:latin typeface="楷体_GB2312" pitchFamily="1" charset="-122"/>
                <a:ea typeface="楷体_GB2312" pitchFamily="1" charset="-122"/>
              </a:rPr>
              <a:t>微软亚洲工程院、创新工场、</a:t>
            </a:r>
            <a:r>
              <a:rPr lang="en-US" altLang="x-none" sz="2100" dirty="0">
                <a:latin typeface="楷体_GB2312" pitchFamily="1" charset="-122"/>
                <a:ea typeface="楷体_GB2312" pitchFamily="1" charset="-122"/>
              </a:rPr>
              <a:t>IBM</a:t>
            </a:r>
            <a:r>
              <a:rPr lang="zh-CN" altLang="en-US" sz="2100" dirty="0">
                <a:latin typeface="楷体_GB2312" pitchFamily="1" charset="-122"/>
                <a:ea typeface="楷体_GB2312" pitchFamily="1" charset="-122"/>
              </a:rPr>
              <a:t>、甲骨文、百度、阿里巴巴、思科、趋势科技、朗讯、威盛、华为、华三通信、中兴、腾讯、大唐、普天、深信服、中国移动、中国电信、 </a:t>
            </a:r>
            <a:r>
              <a:rPr lang="en-US" altLang="x-none" sz="2100" dirty="0">
                <a:ea typeface="楷体_GB2312" pitchFamily="1" charset="-122"/>
              </a:rPr>
              <a:t>……</a:t>
            </a:r>
          </a:p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zh-CN" altLang="en-US" sz="2100" dirty="0">
                <a:ea typeface="楷体_GB2312" pitchFamily="1" charset="-122"/>
              </a:rPr>
              <a:t>创业：</a:t>
            </a:r>
            <a:r>
              <a:rPr lang="zh-CN" altLang="en-US" sz="2100" b="1" dirty="0">
                <a:solidFill>
                  <a:srgbClr val="FF3300"/>
                </a:solidFill>
                <a:ea typeface="楷体_GB2312" pitchFamily="1" charset="-122"/>
              </a:rPr>
              <a:t>已有</a:t>
            </a:r>
            <a:r>
              <a:rPr lang="en-US" altLang="zh-CN" sz="2100" b="1" dirty="0">
                <a:solidFill>
                  <a:srgbClr val="FF3300"/>
                </a:solidFill>
                <a:ea typeface="楷体_GB2312" pitchFamily="1" charset="-122"/>
              </a:rPr>
              <a:t>80</a:t>
            </a:r>
            <a:r>
              <a:rPr lang="zh-CN" altLang="en-US" sz="2100" b="1" dirty="0">
                <a:solidFill>
                  <a:srgbClr val="FF3300"/>
                </a:solidFill>
                <a:ea typeface="楷体_GB2312" pitchFamily="1" charset="-122"/>
              </a:rPr>
              <a:t>人、</a:t>
            </a:r>
            <a:r>
              <a:rPr lang="en-US" altLang="zh-CN" sz="2100" b="1" dirty="0">
                <a:solidFill>
                  <a:srgbClr val="FF3300"/>
                </a:solidFill>
                <a:ea typeface="楷体_GB2312" pitchFamily="1" charset="-122"/>
              </a:rPr>
              <a:t>54</a:t>
            </a:r>
            <a:r>
              <a:rPr lang="zh-CN" altLang="zh-CN" sz="2100" b="1" dirty="0">
                <a:solidFill>
                  <a:srgbClr val="FF3300"/>
                </a:solidFill>
                <a:ea typeface="楷体_GB2312" pitchFamily="1" charset="-122"/>
              </a:rPr>
              <a:t>家</a:t>
            </a:r>
            <a:r>
              <a:rPr lang="zh-CN" altLang="en-US" sz="2100" b="1" dirty="0">
                <a:solidFill>
                  <a:srgbClr val="FF3300"/>
                </a:solidFill>
                <a:ea typeface="楷体_GB2312" pitchFamily="1" charset="-122"/>
              </a:rPr>
              <a:t>创业公司，</a:t>
            </a:r>
            <a:r>
              <a:rPr lang="en-US" altLang="zh-CN" sz="2100" b="1" dirty="0">
                <a:solidFill>
                  <a:srgbClr val="FF3300"/>
                </a:solidFill>
                <a:ea typeface="楷体_GB2312" pitchFamily="1" charset="-122"/>
              </a:rPr>
              <a:t>4</a:t>
            </a:r>
            <a:r>
              <a:rPr lang="zh-CN" altLang="en-US" sz="2100" b="1" dirty="0">
                <a:solidFill>
                  <a:srgbClr val="FF3300"/>
                </a:solidFill>
                <a:ea typeface="楷体_GB2312" pitchFamily="1" charset="-122"/>
              </a:rPr>
              <a:t>人荣登福布斯新锐榜</a:t>
            </a:r>
            <a:r>
              <a:rPr lang="zh-CN" altLang="en-US" b="1" dirty="0">
                <a:solidFill>
                  <a:srgbClr val="FF3300"/>
                </a:solidFill>
                <a:ea typeface="楷体_GB2312" pitchFamily="1" charset="-122"/>
              </a:rPr>
              <a:t>（接近斯坦福大学比例）</a:t>
            </a:r>
            <a:r>
              <a:rPr lang="zh-CN" altLang="en-US" sz="2100" dirty="0">
                <a:latin typeface="楷体_GB2312" pitchFamily="1" charset="-122"/>
                <a:ea typeface="楷体_GB2312" pitchFamily="1" charset="-122"/>
              </a:rPr>
              <a:t>。</a:t>
            </a:r>
          </a:p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zh-CN" altLang="en-US" sz="2100" b="1" dirty="0">
                <a:solidFill>
                  <a:srgbClr val="2970FF"/>
                </a:solidFill>
                <a:ea typeface="黑体" panose="02010609060101010101" pitchFamily="1" charset="-122"/>
              </a:rPr>
              <a:t>国内深造：</a:t>
            </a:r>
            <a:r>
              <a:rPr lang="zh-CN" altLang="en-US" sz="2100" dirty="0">
                <a:latin typeface="楷体_GB2312" pitchFamily="1" charset="-122"/>
                <a:ea typeface="楷体_GB2312" pitchFamily="1" charset="-122"/>
              </a:rPr>
              <a:t>清华、北大光华、中科院计算所龙芯制造组、中科院软件所、浙大、上交、北航、北邮、东南大学、武大、国防科大、</a:t>
            </a:r>
            <a:r>
              <a:rPr lang="en-US" altLang="x-none" sz="2100" dirty="0">
                <a:ea typeface="楷体_GB2312" pitchFamily="1" charset="-122"/>
              </a:rPr>
              <a:t>……</a:t>
            </a:r>
            <a:r>
              <a:rPr lang="zh-CN" altLang="en-US" sz="2100" dirty="0">
                <a:latin typeface="楷体_GB2312" pitchFamily="1" charset="-122"/>
                <a:ea typeface="楷体_GB2312" pitchFamily="1" charset="-122"/>
              </a:rPr>
              <a:t>留校读研读博</a:t>
            </a:r>
          </a:p>
          <a:p>
            <a:pPr eaLnBrk="1" hangingPunct="1">
              <a:lnSpc>
                <a:spcPct val="80000"/>
              </a:lnSpc>
              <a:spcBef>
                <a:spcPct val="60000"/>
              </a:spcBef>
            </a:pPr>
            <a:r>
              <a:rPr lang="zh-CN" altLang="en-US" sz="2100" b="1" dirty="0">
                <a:solidFill>
                  <a:srgbClr val="2970FF"/>
                </a:solidFill>
                <a:ea typeface="黑体" panose="02010609060101010101" pitchFamily="1" charset="-122"/>
              </a:rPr>
              <a:t>出国深造：</a:t>
            </a:r>
            <a:r>
              <a:rPr lang="zh-CN" altLang="en-US" sz="2100" dirty="0">
                <a:latin typeface="楷体_GB2312" pitchFamily="1" charset="-122"/>
                <a:ea typeface="楷体_GB2312" pitchFamily="1" charset="-122"/>
              </a:rPr>
              <a:t>美国（加州理工、</a:t>
            </a:r>
            <a:r>
              <a:rPr lang="zh-CN" altLang="en-US" sz="2100" dirty="0">
                <a:latin typeface="楷体_GB2312" pitchFamily="1" charset="-122"/>
                <a:ea typeface="楷体_GB2312" pitchFamily="1" charset="-122"/>
                <a:sym typeface="+mn-ea"/>
              </a:rPr>
              <a:t>佐治亚理工、</a:t>
            </a:r>
            <a:r>
              <a:rPr lang="zh-CN" altLang="en-US" sz="2100" dirty="0">
                <a:latin typeface="楷体_GB2312" pitchFamily="1" charset="-122"/>
                <a:ea typeface="楷体_GB2312" pitchFamily="1" charset="-122"/>
              </a:rPr>
              <a:t>明尼苏达、南加州，佛罗里达、德州农机、休斯敦大学等）、英国、德国、法国、挪威、瑞典、新加坡、香港大学、香港科技大学、香港中文大学等</a:t>
            </a:r>
            <a:endParaRPr lang="zh-CN" altLang="en-US" dirty="0">
              <a:latin typeface="楷体_GB2312" pitchFamily="1" charset="-122"/>
              <a:ea typeface="楷体_GB2312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22774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" name="任意多边形 1"/>
          <p:cNvSpPr/>
          <p:nvPr/>
        </p:nvSpPr>
        <p:spPr>
          <a:xfrm rot="8940187" flipV="1">
            <a:off x="5306755" y="374442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3080575" y="336467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2418424" y="1287283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163461" y="345867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4269781" y="135648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17904" y="2571751"/>
            <a:ext cx="50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一个大数据分析和数据挖掘的项目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维护大型分布式爬虫，对世界各地的论坛、博客的数据信息进行提取和分析。</a:t>
            </a:r>
          </a:p>
        </p:txBody>
      </p:sp>
      <p:sp>
        <p:nvSpPr>
          <p:cNvPr id="9" name="椭圆 8"/>
          <p:cNvSpPr/>
          <p:nvPr/>
        </p:nvSpPr>
        <p:spPr>
          <a:xfrm>
            <a:off x="4326588" y="2554607"/>
            <a:ext cx="490824" cy="3428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pic>
        <p:nvPicPr>
          <p:cNvPr id="10" name="Picture 2" descr="http://hk.jobsdb.com/en-hk/wp-content/uploads/sites/2/2014/10/big-data-analys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763" y="415186"/>
            <a:ext cx="3214688" cy="187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8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11111E-6 L 0.25 -1.11111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9" grpId="2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任意多边形 82"/>
          <p:cNvSpPr/>
          <p:nvPr/>
        </p:nvSpPr>
        <p:spPr>
          <a:xfrm>
            <a:off x="1187687" y="3637998"/>
            <a:ext cx="11690229" cy="1399418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1561810" y="3108116"/>
            <a:ext cx="14589830" cy="1399418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9144000" cy="5143500"/>
          </a:xfrm>
          <a:custGeom>
            <a:avLst/>
            <a:gdLst>
              <a:gd name="connsiteX0" fmla="*/ 6096001 w 12192000"/>
              <a:gd name="connsiteY0" fmla="*/ 925595 h 6858000"/>
              <a:gd name="connsiteX1" fmla="*/ 6018938 w 12192000"/>
              <a:gd name="connsiteY1" fmla="*/ 942509 h 6858000"/>
              <a:gd name="connsiteX2" fmla="*/ 4000277 w 12192000"/>
              <a:gd name="connsiteY2" fmla="*/ 1953645 h 6858000"/>
              <a:gd name="connsiteX3" fmla="*/ 3925094 w 12192000"/>
              <a:gd name="connsiteY3" fmla="*/ 2073928 h 6858000"/>
              <a:gd name="connsiteX4" fmla="*/ 3925094 w 12192000"/>
              <a:gd name="connsiteY4" fmla="*/ 4784072 h 6858000"/>
              <a:gd name="connsiteX5" fmla="*/ 4000277 w 12192000"/>
              <a:gd name="connsiteY5" fmla="*/ 4908114 h 6858000"/>
              <a:gd name="connsiteX6" fmla="*/ 6018938 w 12192000"/>
              <a:gd name="connsiteY6" fmla="*/ 5919250 h 6858000"/>
              <a:gd name="connsiteX7" fmla="*/ 6173065 w 12192000"/>
              <a:gd name="connsiteY7" fmla="*/ 5919250 h 6858000"/>
              <a:gd name="connsiteX8" fmla="*/ 8191723 w 12192000"/>
              <a:gd name="connsiteY8" fmla="*/ 4908114 h 6858000"/>
              <a:gd name="connsiteX9" fmla="*/ 8266906 w 12192000"/>
              <a:gd name="connsiteY9" fmla="*/ 4784072 h 6858000"/>
              <a:gd name="connsiteX10" fmla="*/ 8266906 w 12192000"/>
              <a:gd name="connsiteY10" fmla="*/ 2073928 h 6858000"/>
              <a:gd name="connsiteX11" fmla="*/ 8191723 w 12192000"/>
              <a:gd name="connsiteY11" fmla="*/ 1953645 h 6858000"/>
              <a:gd name="connsiteX12" fmla="*/ 6173065 w 12192000"/>
              <a:gd name="connsiteY12" fmla="*/ 942509 h 6858000"/>
              <a:gd name="connsiteX13" fmla="*/ 6096001 w 12192000"/>
              <a:gd name="connsiteY13" fmla="*/ 92559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096001" y="925595"/>
                </a:moveTo>
                <a:cubicBezTo>
                  <a:pt x="6067809" y="925595"/>
                  <a:pt x="6039615" y="931233"/>
                  <a:pt x="6018938" y="942509"/>
                </a:cubicBezTo>
                <a:lnTo>
                  <a:pt x="4000277" y="1953645"/>
                </a:lnTo>
                <a:cubicBezTo>
                  <a:pt x="3958927" y="1972439"/>
                  <a:pt x="3925094" y="2028822"/>
                  <a:pt x="3925094" y="2073928"/>
                </a:cubicBezTo>
                <a:cubicBezTo>
                  <a:pt x="3925094" y="2073928"/>
                  <a:pt x="3925094" y="2073928"/>
                  <a:pt x="3925094" y="4784072"/>
                </a:cubicBezTo>
                <a:cubicBezTo>
                  <a:pt x="3925094" y="4832937"/>
                  <a:pt x="3958927" y="4885561"/>
                  <a:pt x="4000277" y="4908114"/>
                </a:cubicBezTo>
                <a:cubicBezTo>
                  <a:pt x="4000277" y="4908114"/>
                  <a:pt x="4000277" y="4908114"/>
                  <a:pt x="6018938" y="5919250"/>
                </a:cubicBezTo>
                <a:cubicBezTo>
                  <a:pt x="6060289" y="5938044"/>
                  <a:pt x="6131712" y="5938044"/>
                  <a:pt x="6173065" y="5919250"/>
                </a:cubicBezTo>
                <a:cubicBezTo>
                  <a:pt x="6173065" y="5919250"/>
                  <a:pt x="6173065" y="5919250"/>
                  <a:pt x="8191723" y="4908114"/>
                </a:cubicBezTo>
                <a:cubicBezTo>
                  <a:pt x="8233074" y="4885561"/>
                  <a:pt x="8266906" y="4832937"/>
                  <a:pt x="8266906" y="4784072"/>
                </a:cubicBezTo>
                <a:cubicBezTo>
                  <a:pt x="8266906" y="4784072"/>
                  <a:pt x="8266906" y="4784072"/>
                  <a:pt x="8266906" y="2073928"/>
                </a:cubicBezTo>
                <a:cubicBezTo>
                  <a:pt x="8266906" y="2028822"/>
                  <a:pt x="8233074" y="1972439"/>
                  <a:pt x="8191723" y="1953645"/>
                </a:cubicBezTo>
                <a:cubicBezTo>
                  <a:pt x="8191723" y="1953645"/>
                  <a:pt x="8191723" y="1953645"/>
                  <a:pt x="6173065" y="942509"/>
                </a:cubicBezTo>
                <a:cubicBezTo>
                  <a:pt x="6152387" y="931233"/>
                  <a:pt x="6124194" y="925595"/>
                  <a:pt x="6096001" y="9255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Freeform 5"/>
          <p:cNvSpPr>
            <a:spLocks/>
          </p:cNvSpPr>
          <p:nvPr/>
        </p:nvSpPr>
        <p:spPr bwMode="auto">
          <a:xfrm>
            <a:off x="2943821" y="689967"/>
            <a:ext cx="3256359" cy="3763566"/>
          </a:xfrm>
          <a:custGeom>
            <a:avLst/>
            <a:gdLst>
              <a:gd name="T0" fmla="*/ 557 w 1155"/>
              <a:gd name="T1" fmla="*/ 6 h 1335"/>
              <a:gd name="T2" fmla="*/ 598 w 1155"/>
              <a:gd name="T3" fmla="*/ 6 h 1335"/>
              <a:gd name="T4" fmla="*/ 1135 w 1155"/>
              <a:gd name="T5" fmla="*/ 275 h 1335"/>
              <a:gd name="T6" fmla="*/ 1155 w 1155"/>
              <a:gd name="T7" fmla="*/ 307 h 1335"/>
              <a:gd name="T8" fmla="*/ 1155 w 1155"/>
              <a:gd name="T9" fmla="*/ 1028 h 1335"/>
              <a:gd name="T10" fmla="*/ 1135 w 1155"/>
              <a:gd name="T11" fmla="*/ 1061 h 1335"/>
              <a:gd name="T12" fmla="*/ 598 w 1155"/>
              <a:gd name="T13" fmla="*/ 1330 h 1335"/>
              <a:gd name="T14" fmla="*/ 557 w 1155"/>
              <a:gd name="T15" fmla="*/ 1330 h 1335"/>
              <a:gd name="T16" fmla="*/ 20 w 1155"/>
              <a:gd name="T17" fmla="*/ 1061 h 1335"/>
              <a:gd name="T18" fmla="*/ 0 w 1155"/>
              <a:gd name="T19" fmla="*/ 1028 h 1335"/>
              <a:gd name="T20" fmla="*/ 0 w 1155"/>
              <a:gd name="T21" fmla="*/ 307 h 1335"/>
              <a:gd name="T22" fmla="*/ 20 w 1155"/>
              <a:gd name="T23" fmla="*/ 275 h 1335"/>
              <a:gd name="T24" fmla="*/ 557 w 1155"/>
              <a:gd name="T25" fmla="*/ 6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5" h="1335">
                <a:moveTo>
                  <a:pt x="557" y="6"/>
                </a:moveTo>
                <a:cubicBezTo>
                  <a:pt x="568" y="0"/>
                  <a:pt x="587" y="0"/>
                  <a:pt x="598" y="6"/>
                </a:cubicBezTo>
                <a:cubicBezTo>
                  <a:pt x="1135" y="275"/>
                  <a:pt x="1135" y="275"/>
                  <a:pt x="1135" y="275"/>
                </a:cubicBezTo>
                <a:cubicBezTo>
                  <a:pt x="1146" y="280"/>
                  <a:pt x="1155" y="295"/>
                  <a:pt x="1155" y="307"/>
                </a:cubicBezTo>
                <a:cubicBezTo>
                  <a:pt x="1155" y="1028"/>
                  <a:pt x="1155" y="1028"/>
                  <a:pt x="1155" y="1028"/>
                </a:cubicBezTo>
                <a:cubicBezTo>
                  <a:pt x="1155" y="1041"/>
                  <a:pt x="1146" y="1055"/>
                  <a:pt x="1135" y="1061"/>
                </a:cubicBezTo>
                <a:cubicBezTo>
                  <a:pt x="598" y="1330"/>
                  <a:pt x="598" y="1330"/>
                  <a:pt x="598" y="1330"/>
                </a:cubicBezTo>
                <a:cubicBezTo>
                  <a:pt x="587" y="1335"/>
                  <a:pt x="568" y="1335"/>
                  <a:pt x="557" y="1330"/>
                </a:cubicBezTo>
                <a:cubicBezTo>
                  <a:pt x="20" y="1061"/>
                  <a:pt x="20" y="1061"/>
                  <a:pt x="20" y="1061"/>
                </a:cubicBezTo>
                <a:cubicBezTo>
                  <a:pt x="9" y="1055"/>
                  <a:pt x="0" y="1041"/>
                  <a:pt x="0" y="1028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295"/>
                  <a:pt x="9" y="280"/>
                  <a:pt x="20" y="275"/>
                </a:cubicBezTo>
                <a:lnTo>
                  <a:pt x="557" y="6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350">
              <a:solidFill>
                <a:prstClr val="black"/>
              </a:solidFill>
              <a:latin typeface="Helvetica"/>
              <a:ea typeface="方正兰亭超细黑简体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17999" y="63596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517999" y="4390389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517999" y="63596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517999" y="4390389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4573737" y="3659611"/>
            <a:ext cx="1623200" cy="813053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200179" y="1489601"/>
            <a:ext cx="0" cy="216204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4578202" y="681038"/>
            <a:ext cx="1618734" cy="810816"/>
          </a:xfrm>
          <a:prstGeom prst="line">
            <a:avLst/>
          </a:prstGeom>
          <a:ln w="12700" cap="rnd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2951560" y="681039"/>
            <a:ext cx="1614240" cy="808564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2943819" y="1489601"/>
            <a:ext cx="0" cy="216204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2943820" y="3652841"/>
            <a:ext cx="1629917" cy="81641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5645277" y="4249031"/>
            <a:ext cx="54000" cy="5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03479" y="2350083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170367" y="3267290"/>
            <a:ext cx="32400" cy="324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26836" y="3617888"/>
            <a:ext cx="108000" cy="108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218777" y="3840642"/>
            <a:ext cx="94500" cy="945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950571" y="2749368"/>
            <a:ext cx="32400" cy="324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271694" y="4488275"/>
            <a:ext cx="32400" cy="324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109520" y="4857370"/>
            <a:ext cx="32400" cy="324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169530" y="3244827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3171370" y="3896198"/>
            <a:ext cx="54000" cy="5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2059326" y="2963173"/>
            <a:ext cx="32400" cy="324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073083" y="3013733"/>
            <a:ext cx="108000" cy="108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28867" y="3893713"/>
            <a:ext cx="94500" cy="945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3032662" y="4695533"/>
            <a:ext cx="32400" cy="324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432366" y="4184159"/>
            <a:ext cx="32400" cy="324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520473" y="4153203"/>
            <a:ext cx="32400" cy="324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133687" y="880591"/>
            <a:ext cx="54000" cy="5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7857670" y="1231924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023482" y="598937"/>
            <a:ext cx="32400" cy="324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37239" y="649497"/>
            <a:ext cx="108000" cy="108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3957842" y="1229439"/>
            <a:ext cx="94500" cy="945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4182806" y="1631209"/>
            <a:ext cx="32400" cy="324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1031816" y="1119835"/>
            <a:ext cx="32400" cy="324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141730" y="1488929"/>
            <a:ext cx="32400" cy="324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630288" y="1801043"/>
            <a:ext cx="40907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50000"/>
              </a:lnSpc>
            </a:pPr>
            <a:r>
              <a:rPr lang="zh-CN" altLang="en-US" sz="27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我们还是</a:t>
            </a:r>
            <a:endParaRPr lang="en-US" altLang="zh-CN" sz="27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>
              <a:lnSpc>
                <a:spcPct val="150000"/>
              </a:lnSpc>
            </a:pPr>
            <a:r>
              <a:rPr lang="en-US" altLang="zh-CN" sz="27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Dian</a:t>
            </a:r>
            <a:r>
              <a:rPr lang="zh-CN" altLang="en-US" sz="27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团队的“</a:t>
            </a:r>
            <a:r>
              <a:rPr lang="en-US" altLang="zh-CN" sz="27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7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组”</a:t>
            </a:r>
          </a:p>
        </p:txBody>
      </p:sp>
    </p:spTree>
    <p:extLst>
      <p:ext uri="{BB962C8B-B14F-4D97-AF65-F5344CB8AC3E}">
        <p14:creationId xmlns:p14="http://schemas.microsoft.com/office/powerpoint/2010/main" val="368032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-0.17721 0.1560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78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-0.17812 -0.1539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06" y="-77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0.17799 0.1560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780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11111E-6 L 0.17799 -0.1557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-780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721 0.15602 L -0.17721 0.3659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812 -0.15394 L -0.17721 -0.36389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0.15602 L 0.17799 0.3659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3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7799 -0.15579 L 0.17799 -0.36389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544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2.22222E-6 L -0.93893 2.22222E-6 " pathEditMode="relative" rAng="0" ptsTypes="AA">
                                      <p:cBhvr>
                                        <p:cTn id="123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53" y="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C 0.18282 0.00093 0.1961 0.12685 0.29584 0.12361 C 0.39545 0.11968 0.51576 0.03519 0.60339 0.02708 C 0.69089 0.01921 0.75847 0.07384 0.82097 0.07546 C 0.8836 0.07731 0.93672 0.04444 0.97917 0.03796 C 1.02201 0.03125 1.05065 0.03819 1.07982 0.04468 " pathEditMode="relative" rAng="0" ptsTypes="AAAAAA">
                                      <p:cBhvr>
                                        <p:cTn id="128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2.96296E-6 C 0.08945 -0.00973 0.21015 -0.03195 0.30989 -0.02223 C 0.40911 -0.01297 0.50976 0.05115 0.59648 0.0574 C 0.68307 0.06365 0.76419 0.01551 0.82955 0.01481 C 0.89505 0.01412 0.94713 0.05949 0.98971 0.05324 C 1.03216 0.04629 1.0513 0.0419 1.08059 0.03657 " pathEditMode="relative" rAng="0" ptsTypes="AAAAAA">
                                      <p:cBhvr>
                                        <p:cTn id="133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4.44444E-6 C 0.11524 0.01042 0.20157 -0.08055 0.30287 -0.07685 C 0.4043 -0.07314 0.51914 0.01112 0.60782 0.02362 C 0.69636 0.03565 0.77227 -0.00439 0.83451 -0.0037 C 0.89675 -0.00347 0.93854 0.03241 0.98125 0.02639 C 1.02357 0.01945 1.05495 0.01135 1.07904 -0.00069 " pathEditMode="relative" rAng="0" ptsTypes="AAAAAA">
                                      <p:cBhvr>
                                        <p:cTn id="138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1.11111E-6 C 0.21419 0.00602 0.22213 0.07685 0.32669 0.08032 C 0.43125 0.08403 0.53607 0.02153 0.62708 0.02083 C 0.7181 0.02014 0.81016 0.07407 0.87318 0.07569 C 0.9362 0.07755 0.96471 0.03217 1.00495 0.03171 C 1.04466 0.03125 1.08086 0.04792 1.10872 0.05602 " pathEditMode="relative" rAng="0" ptsTypes="AAAAAA">
                                      <p:cBhvr>
                                        <p:cTn id="143" dur="4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2.96296E-6 C 0.20586 0.03588 0.26133 0.1199 0.34857 0.12037 C 0.43568 0.12037 0.51576 0.09143 0.55612 0.07523 C 0.59649 0.05879 0.64649 0.03588 0.70755 0.03611 C 0.76823 0.0368 0.88099 0.07801 0.92123 0.07731 C 0.96081 0.07708 1.07357 0.07569 1.10873 0.05555 " pathEditMode="relative" rAng="0" ptsTypes="AAAAAA">
                                      <p:cBhvr>
                                        <p:cTn id="148" dur="3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8.33333E-7 0 C 0.10208 -0.0206 0.21654 -0.05046 0.30768 -0.04329 C 0.39909 -0.03565 0.46875 0.03704 0.54713 0.04468 C 0.62565 0.05231 0.70755 0.00208 0.77799 0.00255 C 0.84831 0.00278 0.92682 0.05394 0.96953 0.04745 C 1.01185 0.04097 1.06172 0.03079 1.08607 0.01875 " pathEditMode="relative" rAng="0" ptsTypes="AAAAAA">
                                      <p:cBhvr>
                                        <p:cTn id="153" dur="3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-4.44444E-6 C 0.08945 -0.00949 0.23541 0.11343 0.33333 0.11482 C 0.43125 0.11598 0.52265 0.01158 0.5875 0.0088 C 0.65234 0.00556 0.71289 0.05764 0.77942 0.06158 C 0.84557 0.06528 0.94322 0.03843 0.9858 0.03195 C 1.02825 0.02524 1.0513 0.0419 1.08059 0.03681 " pathEditMode="relative" rAng="0" ptsTypes="AAAAAA">
                                      <p:cBhvr>
                                        <p:cTn id="158" dur="3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7037E-6 C 0.11523 0.01065 0.20664 -0.01527 0.30169 -0.0125 C 0.39557 -0.00949 0.47864 0.01528 0.56562 0.01736 C 0.65247 0.01945 0.7539 -0.00185 0.82317 -0.00046 C 0.89258 0.00093 0.93854 0.03264 0.98125 0.02616 C 1.02356 0.01945 1.05494 0.01158 1.07903 -0.00046 " pathEditMode="relative" rAng="0" ptsTypes="AAAAAA">
                                      <p:cBhvr>
                                        <p:cTn id="163" dur="3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375E-6 -1.11111E-6 C 0.18282 0.00093 0.1961 0.12685 0.29584 0.12361 C 0.39545 0.11968 0.51576 0.03519 0.60339 0.02708 C 0.69089 0.01921 0.75847 0.07384 0.82097 0.07546 C 0.8836 0.07732 0.93672 0.04445 0.97917 0.03796 C 1.02201 0.03125 1.05066 0.0382 1.07982 0.04468 " pathEditMode="relative" rAng="0" ptsTypes="AAAAAA">
                                      <p:cBhvr>
                                        <p:cTn id="168" dur="3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0" presetClass="path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16667E-7 -1.48148E-6 C 0.08945 -0.00972 0.21016 -0.03194 0.3099 -0.02222 C 0.40911 -0.01296 0.50977 0.05116 0.59648 0.05741 C 0.68307 0.06366 0.76419 0.01551 0.82956 0.01482 C 0.89505 0.01412 0.94714 0.05949 0.98971 0.05324 C 1.03216 0.0463 1.0513 0.0419 1.0806 0.03658 " pathEditMode="relative" rAng="0" ptsTypes="AAAAAA">
                                      <p:cBhvr>
                                        <p:cTn id="173" dur="3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0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125E-6 3.33333E-6 C 0.11524 0.01041 0.20157 -0.08056 0.30287 -0.07686 C 0.4043 -0.07315 0.51914 0.01111 0.60782 0.02361 C 0.69636 0.03564 0.77227 -0.0044 0.83451 -0.00371 C 0.89675 -0.00348 0.93854 0.0324 0.98125 0.02639 C 1.02357 0.01944 1.05495 0.01134 1.07904 -0.0007 " pathEditMode="relative" rAng="0" ptsTypes="AAAAAA">
                                      <p:cBhvr>
                                        <p:cTn id="178" dur="3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23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0" presetClass="path" presetSubtype="0" repeatCount="indefinite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2.08333E-6 3.7037E-6 C 0.21419 0.00601 0.22214 0.07685 0.32669 0.08032 C 0.43125 0.08402 0.53607 0.02152 0.62709 0.02083 C 0.7181 0.02014 0.81016 0.07407 0.87318 0.07569 C 0.9362 0.07754 0.96472 0.03217 1.00495 0.03171 C 1.04466 0.03125 1.08086 0.04791 1.10873 0.05601 " pathEditMode="relative" rAng="0" ptsTypes="AAAAAA">
                                      <p:cBhvr>
                                        <p:cTn id="183" dur="3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0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16667E-6 -3.7037E-6 C 0.20586 0.03588 0.26132 0.11991 0.34856 0.12037 C 0.43567 0.12037 0.51575 0.09144 0.55612 0.07524 C 0.59648 0.0588 0.64648 0.03588 0.70755 0.03611 C 0.76823 0.03681 0.88099 0.07801 0.92122 0.07732 C 0.9608 0.07709 1.07356 0.0757 1.10872 0.05556 " pathEditMode="relative" rAng="0" ptsTypes="AAAAAA">
                                      <p:cBhvr>
                                        <p:cTn id="188" dur="3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0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33333E-6 -2.22222E-6 C 0.10209 -0.0206 0.21654 -0.05046 0.30769 -0.04328 C 0.39909 -0.03565 0.46875 0.03704 0.54714 0.04468 C 0.62565 0.05232 0.70756 0.00209 0.778 0.00255 C 0.84831 0.00278 0.92683 0.05394 0.96953 0.04746 C 1.01185 0.04097 1.06172 0.03079 1.08607 0.01875 " pathEditMode="relative" rAng="0" ptsTypes="AAAAAA">
                                      <p:cBhvr>
                                        <p:cTn id="193" dur="3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4.81481E-6 C 0.08946 -0.0095 0.23542 0.11342 0.33334 0.11481 C 0.43125 0.11597 0.52266 0.01157 0.5875 0.00879 C 0.65235 0.00555 0.71289 0.05763 0.77943 0.06157 C 0.84558 0.06527 0.94323 0.03842 0.98581 0.03194 C 1.02826 0.02523 1.05131 0.04189 1.0806 0.0368 " pathEditMode="relative" rAng="0" ptsTypes="AAAAAA">
                                      <p:cBhvr>
                                        <p:cTn id="198" dur="3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25E-6 3.33333E-6 C 0.11523 0.01064 0.20664 -0.01528 0.30169 -0.0125 C 0.39557 -0.00949 0.47864 0.01527 0.56562 0.01736 C 0.65247 0.01944 0.75391 -0.00186 0.82318 -0.00047 C 0.89258 0.00092 0.93854 0.03264 0.98125 0.02615 C 1.02357 0.01944 1.05495 0.01157 1.07904 -0.00047 " pathEditMode="relative" rAng="0" ptsTypes="AAAAAA">
                                      <p:cBhvr>
                                        <p:cTn id="203" dur="3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1.11111E-6 C 0.18282 0.00092 0.1961 0.12685 0.29584 0.12361 C 0.39545 0.11967 0.51576 0.03518 0.60339 0.02708 C 0.69089 0.01921 0.75847 0.07384 0.82097 0.07546 C 0.8836 0.07731 0.93672 0.04444 0.97917 0.03796 C 1.02201 0.03125 1.05065 0.03819 1.07982 0.04467 " pathEditMode="relative" rAng="0" ptsTypes="AAAAAA">
                                      <p:cBhvr>
                                        <p:cTn id="208" dur="3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84" y="6181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07407E-6 C 0.08945 -0.00973 0.21016 -0.03195 0.3099 -0.02223 C 0.40911 -0.01297 0.50977 0.05115 0.59648 0.0574 C 0.68307 0.06365 0.76419 0.01551 0.82956 0.01481 C 0.89505 0.01412 0.94714 0.05949 0.98971 0.05324 C 1.03216 0.04629 1.0513 0.04189 1.0806 0.03657 " pathEditMode="relative" rAng="0" ptsTypes="AAAAAA">
                                      <p:cBhvr>
                                        <p:cTn id="213" dur="3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1644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C 0.11524 0.01042 0.20156 -0.08148 0.30287 -0.07731 C 0.4043 -0.07384 0.51914 0.01112 0.60781 0.02362 C 0.69636 0.03565 0.77227 -0.00463 0.83451 -0.00416 C 0.89675 -0.00347 0.93854 0.03241 0.98125 0.02639 C 1.02357 0.01945 1.05495 0.01135 1.07904 -0.00069 " pathEditMode="relative" rAng="0" ptsTypes="AAAAAA">
                                      <p:cBhvr>
                                        <p:cTn id="218" dur="3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-2546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4.44444E-6 C 0.21419 0.00601 0.22214 0.07685 0.32669 0.08032 C 0.43125 0.08402 0.53607 0.02152 0.62708 0.02083 C 0.7181 0.02013 0.81016 0.07407 0.87318 0.07569 C 0.9362 0.07754 0.96471 0.03217 1.00495 0.03171 C 1.04466 0.03125 1.08086 0.04791 1.10872 0.05601 " pathEditMode="relative" rAng="0" ptsTypes="AAAAAA">
                                      <p:cBhvr>
                                        <p:cTn id="223" dur="3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4005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8.33333E-7 1.85185E-6 C 0.20586 0.03588 0.26133 0.11991 0.34857 0.12037 C 0.43568 0.12037 0.51576 0.09143 0.55612 0.07523 C 0.59649 0.05879 0.64649 0.03588 0.70755 0.03611 C 0.76823 0.0368 0.88099 0.07801 0.92122 0.07731 C 0.96081 0.07708 1.07357 0.07569 1.10872 0.05555 " pathEditMode="relative" rAng="0" ptsTypes="AAAAAA">
                                      <p:cBhvr>
                                        <p:cTn id="228" dur="3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30" y="6019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58333E-6 1.11111E-6 C 0.10209 -0.0206 0.21654 -0.05046 0.30769 -0.04329 C 0.39909 -0.03565 0.46875 0.03704 0.54714 0.04467 C 0.62566 0.05231 0.70756 0.00208 0.778 0.00255 C 0.84831 0.00278 0.92683 0.05393 0.96954 0.04745 C 1.01185 0.04097 1.06172 0.03079 1.08607 0.01875 " pathEditMode="relative" rAng="0" ptsTypes="AAAAAA">
                                      <p:cBhvr>
                                        <p:cTn id="233" dur="3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97" y="162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33333E-6 -3.33333E-6 C 0.08946 -0.00949 0.23542 0.11343 0.33334 0.11482 C 0.43125 0.11574 0.52266 0.01158 0.5875 0.0088 C 0.65235 0.00556 0.71289 0.05764 0.77943 0.06158 C 0.84558 0.06528 0.94323 0.03843 0.98581 0.03195 C 1.02826 0.02523 1.05131 0.0419 1.0806 0.03681 " pathEditMode="relative" rAng="0" ptsTypes="AAAAAA">
                                      <p:cBhvr>
                                        <p:cTn id="238" dur="3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23" y="5694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-2.59259E-6 C 0.11523 0.01065 0.20664 -0.01528 0.30169 -0.0125 C 0.39557 -0.00949 0.47864 0.01528 0.56562 0.01736 C 0.65247 0.01945 0.7539 -0.00185 0.82317 -0.00046 C 0.89258 0.00093 0.93854 0.03264 0.98125 0.02616 C 1.02357 0.01945 1.05495 0.01158 1.07903 -0.00046 " pathEditMode="relative" rAng="0" ptsTypes="AAAAAA">
                                      <p:cBhvr>
                                        <p:cTn id="243" dur="3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45" y="694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2.96296E-6 L -0.56354 2.96296E-6 " pathEditMode="relative" rAng="0" ptsTypes="AA">
                                      <p:cBhvr>
                                        <p:cTn id="248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46" grpId="0" animBg="1"/>
      <p:bldP spid="46" grpId="1" animBg="1"/>
      <p:bldP spid="48" grpId="0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8940187" flipV="1">
            <a:off x="5306755" y="374442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3080575" y="336467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2418424" y="1287283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163461" y="345867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4269781" y="135648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25536" y="969060"/>
            <a:ext cx="42020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zh-CN" altLang="en-US" sz="4500" b="1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浓厚的</a:t>
            </a:r>
            <a:r>
              <a:rPr lang="en-US" altLang="zh-CN" sz="4500" b="1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Web</a:t>
            </a:r>
            <a:r>
              <a:rPr lang="zh-CN" altLang="en-US" sz="4500" b="1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氛围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71140" y="2087682"/>
            <a:ext cx="4736592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前端、后台开发</a:t>
            </a:r>
          </a:p>
          <a:p>
            <a:pPr marL="342900" indent="-34290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分布式爬虫</a:t>
            </a:r>
          </a:p>
          <a:p>
            <a:pPr marL="342900" indent="-34290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00" dirty="0" err="1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WebApp</a:t>
            </a:r>
            <a:r>
              <a:rPr lang="zh-CN" altLang="en-US" sz="21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  <a:p>
            <a:pPr marL="342900" indent="-34290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微信开发</a:t>
            </a:r>
          </a:p>
          <a:p>
            <a:pPr marL="342900" indent="-34290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交互设计</a:t>
            </a:r>
          </a:p>
        </p:txBody>
      </p:sp>
      <p:sp>
        <p:nvSpPr>
          <p:cNvPr id="9" name="椭圆 8"/>
          <p:cNvSpPr/>
          <p:nvPr/>
        </p:nvSpPr>
        <p:spPr>
          <a:xfrm>
            <a:off x="4326588" y="2554607"/>
            <a:ext cx="490824" cy="3428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34" y="1906729"/>
            <a:ext cx="2967988" cy="29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2.59259E-6 L 0.25 -2.59259E-6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0 L -0.25 0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9" grpId="2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8940187" flipV="1">
            <a:off x="1163461" y="345867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65523" y="1545021"/>
            <a:ext cx="2014160" cy="20534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8000">
                <a:schemeClr val="bg2"/>
              </a:gs>
              <a:gs pos="78000">
                <a:schemeClr val="bg2">
                  <a:lumMod val="75000"/>
                </a:schemeClr>
              </a:gs>
              <a:gs pos="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  <a:effectLst>
            <a:outerShdw blurRad="381000" dist="50800" dir="8100000" algn="tr" rotWithShape="0">
              <a:schemeClr val="tx1">
                <a:alpha val="4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6207" y="2317834"/>
            <a:ext cx="1692792" cy="5078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 defTabSz="685800"/>
            <a:r>
              <a:rPr lang="zh-CN" altLang="en-US" sz="2700" b="1" dirty="0">
                <a:solidFill>
                  <a:prstClr val="white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rPr>
              <a:t>成员介绍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814417" y="626674"/>
            <a:ext cx="5447149" cy="397031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75" lvl="1" indent="-25717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郭宇、张汝佳、邹琪珺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后台：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75" lvl="1" indent="-25717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王杰、王锐、刘羿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网络技术</a:t>
            </a:r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安全：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75" lvl="1" indent="-25717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许洪深、王淇营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设计：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0075" lvl="1" indent="-25717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于洪杨、林苑、雷紫薇、戴怡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4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" name="任意多边形 1"/>
          <p:cNvSpPr/>
          <p:nvPr/>
        </p:nvSpPr>
        <p:spPr>
          <a:xfrm rot="8940187" flipV="1">
            <a:off x="5306755" y="374442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3080575" y="336467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2418424" y="1287283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163461" y="345867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4269781" y="135648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76327" y="839619"/>
            <a:ext cx="48183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zh-CN" altLang="en-US" sz="4500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我们期待怎样的你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14843" y="2052462"/>
            <a:ext cx="56234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有一定的前端</a:t>
            </a:r>
            <a:r>
              <a:rPr lang="en-US" altLang="zh-CN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后台开发基础</a:t>
            </a:r>
            <a:endParaRPr lang="en-US" altLang="zh-CN" sz="2700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热爱技术，热爱互联网</a:t>
            </a:r>
            <a:endParaRPr lang="en-US" altLang="zh-CN" sz="2700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有创新精神</a:t>
            </a:r>
          </a:p>
          <a:p>
            <a:pPr marL="342900" indent="-342900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充满求知欲</a:t>
            </a:r>
          </a:p>
        </p:txBody>
      </p:sp>
      <p:sp>
        <p:nvSpPr>
          <p:cNvPr id="9" name="椭圆 8"/>
          <p:cNvSpPr/>
          <p:nvPr/>
        </p:nvSpPr>
        <p:spPr>
          <a:xfrm>
            <a:off x="4326588" y="2554607"/>
            <a:ext cx="490824" cy="3428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</p:spTree>
    <p:extLst>
      <p:ext uri="{BB962C8B-B14F-4D97-AF65-F5344CB8AC3E}">
        <p14:creationId xmlns:p14="http://schemas.microsoft.com/office/powerpoint/2010/main" val="10099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1.85185E-6 L 0.25 1.85185E-6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9167E-6 1.48148E-6 L -0.25 1.48148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9" grpId="2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" name="任意多边形 1"/>
          <p:cNvSpPr/>
          <p:nvPr/>
        </p:nvSpPr>
        <p:spPr>
          <a:xfrm rot="8940187" flipV="1">
            <a:off x="5306755" y="374442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3" name="任意多边形 2"/>
          <p:cNvSpPr/>
          <p:nvPr/>
        </p:nvSpPr>
        <p:spPr>
          <a:xfrm rot="8940187" flipV="1">
            <a:off x="3080575" y="336467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4" name="任意多边形 3"/>
          <p:cNvSpPr/>
          <p:nvPr/>
        </p:nvSpPr>
        <p:spPr>
          <a:xfrm rot="8940187" flipV="1">
            <a:off x="2418424" y="1287283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5" name="任意多边形 4"/>
          <p:cNvSpPr/>
          <p:nvPr/>
        </p:nvSpPr>
        <p:spPr>
          <a:xfrm rot="8940187" flipV="1">
            <a:off x="1163461" y="345867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6" name="任意多边形 5"/>
          <p:cNvSpPr/>
          <p:nvPr/>
        </p:nvSpPr>
        <p:spPr>
          <a:xfrm rot="8940187" flipV="1">
            <a:off x="4269781" y="135648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18084" y="553875"/>
            <a:ext cx="48183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defRPr/>
            </a:pPr>
            <a:r>
              <a:rPr lang="zh-CN" altLang="en-US" sz="4500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在这里你将会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31402" y="1340274"/>
            <a:ext cx="562349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掌握多种爬虫框架</a:t>
            </a:r>
            <a:endParaRPr lang="en-US" altLang="zh-CN" sz="2700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学习前端</a:t>
            </a:r>
            <a:r>
              <a:rPr lang="en-US" altLang="zh-CN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en-US" altLang="zh-CN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微信开发</a:t>
            </a:r>
            <a:endParaRPr lang="en-US" altLang="zh-CN" sz="2700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拥有一群志同道合的小伙伴</a:t>
            </a:r>
            <a:endParaRPr lang="en-US" altLang="zh-CN" sz="2700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endParaRPr lang="en-US" altLang="zh-CN" sz="2700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endParaRPr lang="zh-CN" altLang="en-US" sz="2700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26588" y="2554607"/>
            <a:ext cx="490824" cy="3428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1655" y="2838557"/>
            <a:ext cx="48183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4500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但这就要求你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00805" y="3657386"/>
            <a:ext cx="562349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肯吃苦</a:t>
            </a:r>
            <a:endParaRPr lang="en-US" altLang="zh-CN" sz="2700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按时、认真工作</a:t>
            </a:r>
            <a:endParaRPr lang="en-US" altLang="zh-CN" sz="2700" dirty="0">
              <a:solidFill>
                <a:prstClr val="white">
                  <a:alpha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2700" dirty="0">
                <a:solidFill>
                  <a:prstClr val="white">
                    <a:alpha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有很强的抗压能力</a:t>
            </a:r>
          </a:p>
        </p:txBody>
      </p:sp>
    </p:spTree>
    <p:extLst>
      <p:ext uri="{BB962C8B-B14F-4D97-AF65-F5344CB8AC3E}">
        <p14:creationId xmlns:p14="http://schemas.microsoft.com/office/powerpoint/2010/main" val="138412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9167E-6 -2.96296E-6 L 0.25 -2.96296E-6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58333E-6 -2.96296E-6 L -0.25 -2.96296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3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25 1.11111E-6 " pathEditMode="relative" rAng="0" ptsTypes="AA">
                                      <p:cBhvr>
                                        <p:cTn id="57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0.25 4.07407E-6 " pathEditMode="relative" rAng="0" ptsTypes="AA">
                                      <p:cBhvr>
                                        <p:cTn id="59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 animBg="1"/>
      <p:bldP spid="9" grpId="1" animBg="1"/>
      <p:bldP spid="9" grpId="2" animBg="1"/>
      <p:bldP spid="11" grpId="0"/>
      <p:bldP spid="11" grpId="1"/>
      <p:bldP spid="12" grpId="0"/>
      <p:bldP spid="12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8940187" flipV="1">
            <a:off x="5306755" y="374442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7" name="任意多边形 6"/>
          <p:cNvSpPr/>
          <p:nvPr/>
        </p:nvSpPr>
        <p:spPr>
          <a:xfrm rot="8940187" flipV="1">
            <a:off x="3080575" y="3364670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8" name="任意多边形 7"/>
          <p:cNvSpPr/>
          <p:nvPr/>
        </p:nvSpPr>
        <p:spPr>
          <a:xfrm rot="8940187" flipV="1">
            <a:off x="2418424" y="1287283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9" name="任意多边形 8"/>
          <p:cNvSpPr/>
          <p:nvPr/>
        </p:nvSpPr>
        <p:spPr>
          <a:xfrm rot="8940187" flipV="1">
            <a:off x="1163461" y="345867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10" name="任意多边形 9"/>
          <p:cNvSpPr/>
          <p:nvPr/>
        </p:nvSpPr>
        <p:spPr>
          <a:xfrm rot="8940187" flipV="1">
            <a:off x="4269781" y="1356486"/>
            <a:ext cx="1015358" cy="56680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1365" y="3240172"/>
            <a:ext cx="486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组长：王杰（</a:t>
            </a:r>
            <a:r>
              <a:rPr lang="en-US" altLang="zh-CN" sz="24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</a:t>
            </a:r>
            <a:r>
              <a:rPr lang="zh-CN" altLang="en-US" sz="2400" dirty="0">
                <a:solidFill>
                  <a:prstClr val="whit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级种子班）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724159" y="2147425"/>
            <a:ext cx="75882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4500" dirty="0">
                <a:solidFill>
                  <a:prstClr val="white"/>
                </a:solidFill>
                <a:latin typeface="Segoe Script" panose="030B0504020000000003" pitchFamily="66" charset="0"/>
                <a:ea typeface="时尚中黑简体"/>
              </a:rPr>
              <a:t>Norway</a:t>
            </a:r>
            <a:r>
              <a:rPr lang="zh-CN" altLang="en-US" sz="45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组欢迎你</a:t>
            </a:r>
          </a:p>
        </p:txBody>
      </p:sp>
      <p:sp>
        <p:nvSpPr>
          <p:cNvPr id="5" name="椭圆 4"/>
          <p:cNvSpPr/>
          <p:nvPr/>
        </p:nvSpPr>
        <p:spPr>
          <a:xfrm>
            <a:off x="4326588" y="2554607"/>
            <a:ext cx="490824" cy="3428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Helvetica"/>
              <a:ea typeface="方正兰亭超细黑简体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3" y="975807"/>
            <a:ext cx="2041503" cy="8406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780" y="1415621"/>
            <a:ext cx="2998045" cy="298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2.96296E-6 L 0.25 2.96296E-6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1.48148E-6 L -0.25 1.48148E-6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8.33333E-7 1.48148E-6 L 8.33333E-7 -0.0210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" grpId="0"/>
      <p:bldP spid="2" grpId="1"/>
      <p:bldP spid="2" grpId="2"/>
      <p:bldP spid="3" grpId="0"/>
      <p:bldP spid="3" grpId="1"/>
      <p:bldP spid="5" grpId="0" animBg="1"/>
      <p:bldP spid="5" grpId="1" animBg="1"/>
      <p:bldP spid="5" grpId="2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809750"/>
            <a:ext cx="9144000" cy="152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5260" y="2305050"/>
            <a:ext cx="883920" cy="533400"/>
          </a:xfrm>
          <a:prstGeom prst="triangle">
            <a:avLst>
              <a:gd name="adj" fmla="val 492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6200000">
            <a:off x="8435340" y="2307609"/>
            <a:ext cx="883920" cy="533400"/>
          </a:xfrm>
          <a:prstGeom prst="triangle">
            <a:avLst>
              <a:gd name="adj" fmla="val 492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56067" y="2248584"/>
            <a:ext cx="40318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spc="6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招新</a:t>
            </a:r>
            <a:r>
              <a:rPr lang="zh-CN" altLang="en-US" sz="4400" b="1" cap="none" spc="6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流程安排</a:t>
            </a:r>
            <a:endParaRPr lang="zh-CN" altLang="en-US" sz="4400" b="1" cap="none" spc="6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44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39010"/>
              </p:ext>
            </p:extLst>
          </p:nvPr>
        </p:nvGraphicFramePr>
        <p:xfrm>
          <a:off x="1447800" y="1885950"/>
          <a:ext cx="6096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852621259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xmlns="" val="235649999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xmlns="" val="303394425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      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      间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地      点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946115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笔      试</a:t>
                      </a:r>
                      <a:endParaRPr lang="en-US" altLang="zh-CN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月</a:t>
                      </a:r>
                      <a:r>
                        <a:rPr lang="en-US" altLang="zh-CN" dirty="0" smtClean="0"/>
                        <a:t>18</a:t>
                      </a:r>
                      <a:r>
                        <a:rPr lang="zh-CN" altLang="en-US" dirty="0" smtClean="0"/>
                        <a:t>日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启明学院一楼报告厅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842785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面      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月</a:t>
                      </a:r>
                      <a:r>
                        <a:rPr lang="en-US" altLang="zh-CN" dirty="0" smtClean="0"/>
                        <a:t>22</a:t>
                      </a:r>
                      <a:r>
                        <a:rPr lang="zh-CN" altLang="en-US" dirty="0" smtClean="0"/>
                        <a:t>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启明学院四楼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978642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通宵测试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月</a:t>
                      </a:r>
                      <a:r>
                        <a:rPr lang="en-US" altLang="zh-CN" dirty="0" smtClean="0"/>
                        <a:t>24</a:t>
                      </a:r>
                      <a:r>
                        <a:rPr lang="zh-CN" altLang="en-US" dirty="0" smtClean="0"/>
                        <a:t>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启明学院三楼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2628094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667000" y="120015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招</a:t>
            </a:r>
            <a:r>
              <a:rPr lang="zh-CN" altLang="en-US" sz="36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新时间安排表</a:t>
            </a:r>
            <a:endParaRPr lang="zh-CN" altLang="en-US" sz="36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4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809750"/>
            <a:ext cx="9144000" cy="152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5260" y="2305050"/>
            <a:ext cx="883920" cy="533400"/>
          </a:xfrm>
          <a:prstGeom prst="triangle">
            <a:avLst>
              <a:gd name="adj" fmla="val 492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6200000">
            <a:off x="8435340" y="2307609"/>
            <a:ext cx="883920" cy="533400"/>
          </a:xfrm>
          <a:prstGeom prst="triangle">
            <a:avLst>
              <a:gd name="adj" fmla="val 492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10841" y="2248584"/>
            <a:ext cx="19223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 &amp; A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865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/>
          <p:nvPr/>
        </p:nvSpPr>
        <p:spPr>
          <a:xfrm>
            <a:off x="959644" y="133350"/>
            <a:ext cx="7386637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defTabSz="6858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x-none" sz="2400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Dian</a:t>
            </a:r>
            <a:r>
              <a:rPr lang="zh-CN" altLang="en-US" sz="2400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团队量子组王晓鑫同学被评为</a:t>
            </a:r>
            <a:r>
              <a:rPr lang="zh-CN" altLang="en-US" sz="24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全国十大挑战学子</a:t>
            </a:r>
            <a:endParaRPr lang="zh-CN" altLang="en-US" sz="24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435" name="Picture 3" descr="王晓鑫与飞利浦公司签约6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55" y="595015"/>
            <a:ext cx="6065814" cy="454848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724820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/>
          <p:nvPr/>
        </p:nvSpPr>
        <p:spPr>
          <a:xfrm>
            <a:off x="1277541" y="931069"/>
            <a:ext cx="5616179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685800" fontAlgn="base" latinLnBrk="1">
              <a:spcBef>
                <a:spcPct val="0"/>
              </a:spcBef>
              <a:spcAft>
                <a:spcPct val="0"/>
              </a:spcAft>
            </a:pPr>
            <a:r>
              <a:rPr lang="zh-CN" altLang="en-US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在</a:t>
            </a:r>
            <a:r>
              <a:rPr lang="en-US" altLang="zh-CN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</a:t>
            </a:r>
            <a:r>
              <a:rPr lang="en-US" altLang="x-none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07</a:t>
            </a:r>
            <a:r>
              <a:rPr lang="zh-CN" altLang="en-US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年</a:t>
            </a:r>
            <a:r>
              <a:rPr lang="zh-CN" altLang="en-US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第十届全国挑战杯决赛</a:t>
            </a:r>
            <a:r>
              <a:rPr lang="zh-CN" altLang="en-US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中，</a:t>
            </a:r>
            <a:endParaRPr lang="zh-CN" altLang="en-US" b="1" noProof="1">
              <a:solidFill>
                <a:srgbClr val="297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Dian</a:t>
            </a:r>
            <a:r>
              <a:rPr lang="zh-CN" altLang="en-US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团队</a:t>
            </a:r>
            <a:r>
              <a:rPr lang="en-US" altLang="x-none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ARM9</a:t>
            </a:r>
            <a:r>
              <a:rPr lang="zh-CN" altLang="en-US" b="1" noProof="1">
                <a:solidFill>
                  <a:srgbClr val="2970FF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组的作品</a:t>
            </a:r>
            <a:r>
              <a:rPr lang="zh-CN" altLang="en-US" b="1" noProof="1">
                <a:solidFill>
                  <a:srgbClr val="297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荣获</a:t>
            </a:r>
            <a:r>
              <a:rPr lang="zh-CN" altLang="en-US" b="1" noProof="1">
                <a:solidFill>
                  <a:srgbClr val="FF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特等奖</a:t>
            </a:r>
            <a:endParaRPr lang="zh-CN" altLang="en-US" b="1" noProof="1">
              <a:solidFill>
                <a:srgbClr val="FF3300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9459" name="Picture 3" descr="天津南开第10届挑战杯Dian团队师生合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10" y="0"/>
            <a:ext cx="68580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Picture 4" descr="DSCF09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10" y="0"/>
            <a:ext cx="6858000" cy="51435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2667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/>
          <p:nvPr/>
        </p:nvSpPr>
        <p:spPr>
          <a:xfrm>
            <a:off x="1163241" y="151210"/>
            <a:ext cx="2457450" cy="219290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685800" fontAlgn="base" latinLnBrk="1">
              <a:spcBef>
                <a:spcPct val="50000"/>
              </a:spcBef>
              <a:spcAft>
                <a:spcPct val="0"/>
              </a:spcAft>
            </a:pPr>
            <a:r>
              <a:rPr lang="zh-CN" altLang="en-US" sz="2100" b="1" noProof="1">
                <a:solidFill>
                  <a:srgbClr val="0066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  <a:sym typeface="+mn-ea"/>
              </a:rPr>
              <a:t>“国家大学生创新性实验计划”源头之一</a:t>
            </a:r>
          </a:p>
          <a:p>
            <a:pPr defTabSz="685800" fontAlgn="base" latinLnBrk="1">
              <a:spcBef>
                <a:spcPct val="50000"/>
              </a:spcBef>
              <a:spcAft>
                <a:spcPct val="0"/>
              </a:spcAft>
            </a:pPr>
            <a:r>
              <a:rPr lang="en-US" altLang="x-none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2009</a:t>
            </a:r>
            <a:r>
              <a:rPr lang="zh-CN" altLang="en-US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年</a:t>
            </a:r>
            <a:r>
              <a:rPr lang="en-US" altLang="x-none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11</a:t>
            </a:r>
            <a:r>
              <a:rPr lang="zh-CN" altLang="en-US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月，</a:t>
            </a:r>
            <a:r>
              <a:rPr lang="en-US" altLang="x-none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Dian</a:t>
            </a:r>
            <a:r>
              <a:rPr lang="zh-CN" altLang="en-US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团队受到刘延东国务委员接见</a:t>
            </a:r>
            <a:endParaRPr lang="zh-CN" altLang="en-US" sz="21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25603" name="Picture 3" descr="刘国委签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1" y="2444353"/>
            <a:ext cx="4056459" cy="26991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Picture 4" descr="刘国委及省校领导与队员合影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607" y="0"/>
            <a:ext cx="4293394" cy="28586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AutoShap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357688" y="3127773"/>
            <a:ext cx="3780235" cy="20014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55011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Text Box 2"/>
          <p:cNvSpPr txBox="1">
            <a:spLocks noChangeArrowheads="1"/>
          </p:cNvSpPr>
          <p:nvPr/>
        </p:nvSpPr>
        <p:spPr bwMode="auto">
          <a:xfrm>
            <a:off x="1233488" y="44054"/>
            <a:ext cx="6581775" cy="73866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685800" fontAlgn="base" latinLnBrk="1">
              <a:spcBef>
                <a:spcPct val="50000"/>
              </a:spcBef>
              <a:spcAft>
                <a:spcPct val="0"/>
              </a:spcAft>
            </a:pPr>
            <a:r>
              <a:rPr lang="en-US" altLang="zh-CN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2016</a:t>
            </a:r>
            <a:r>
              <a:rPr lang="zh-CN" altLang="en-US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年</a:t>
            </a:r>
            <a:r>
              <a:rPr lang="en-US" altLang="zh-CN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10</a:t>
            </a:r>
            <a:r>
              <a:rPr lang="zh-CN" altLang="en-US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月</a:t>
            </a:r>
            <a:r>
              <a:rPr lang="en-US" altLang="zh-CN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14</a:t>
            </a:r>
            <a:r>
              <a:rPr lang="zh-CN" altLang="en-US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日，</a:t>
            </a:r>
            <a:r>
              <a:rPr lang="en-US" altLang="zh-CN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Dian</a:t>
            </a:r>
            <a:r>
              <a:rPr lang="zh-CN" altLang="en-US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团队再次向国务院副总理刘延东汇报创新创业</a:t>
            </a:r>
            <a:r>
              <a:rPr lang="zh-CN" altLang="en-US" sz="21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  <a:sym typeface="+mn-ea"/>
              </a:rPr>
              <a:t>新成果</a:t>
            </a:r>
            <a:endParaRPr lang="zh-CN" altLang="en-US" sz="21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3" name="图片 2" descr="IMG_20161014_163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263" y="490538"/>
            <a:ext cx="3048000" cy="2286000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16387" name="图片 4" descr="../Downloads/11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66" y="860823"/>
            <a:ext cx="3189684" cy="42493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2827735"/>
            <a:ext cx="3043238" cy="228242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7064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6"/>
          <p:cNvSpPr/>
          <p:nvPr/>
        </p:nvSpPr>
        <p:spPr>
          <a:xfrm>
            <a:off x="0" y="0"/>
            <a:ext cx="9144000" cy="3039841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indent="373856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Dian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团队出站队员</a:t>
            </a:r>
            <a:r>
              <a:rPr lang="en-US" altLang="zh-CN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532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人中</a:t>
            </a: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已产生</a:t>
            </a:r>
            <a:r>
              <a:rPr lang="en-US" altLang="zh-CN" sz="21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54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家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创业公司，其中</a:t>
            </a: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杭州</a:t>
            </a:r>
            <a:r>
              <a:rPr lang="zh-CN" altLang="en-US" sz="21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贝贝网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成立</a:t>
            </a:r>
            <a:r>
              <a:rPr lang="en-US" altLang="zh-CN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9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个月便成为独角兽，</a:t>
            </a:r>
            <a:r>
              <a:rPr lang="en-US" altLang="zh-CN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16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名队员抱团创业</a:t>
            </a: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武汉</a:t>
            </a:r>
            <a:r>
              <a:rPr lang="zh-CN" altLang="en-US" sz="21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悦然心动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成立三年便上市新三板，7名队员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抱团创业</a:t>
            </a: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   </a:t>
            </a:r>
            <a:r>
              <a:rPr lang="en-US" sz="21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13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家公司已</a:t>
            </a:r>
            <a:r>
              <a:rPr lang="en-US" altLang="zh-CN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“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身家</a:t>
            </a:r>
            <a:r>
              <a:rPr lang="en-US" altLang="zh-CN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”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过亿</a:t>
            </a:r>
          </a:p>
          <a:p>
            <a:pPr marL="804386" indent="-51292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21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张良伦、金亦冶、柯尊尧、吴一明</a:t>
            </a:r>
            <a:r>
              <a:rPr lang="en-US" altLang="zh-CN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4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人入选福布斯“中国30位30岁以下创业者”榜单</a:t>
            </a: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</a:t>
            </a:r>
            <a:r>
              <a:rPr lang="zh-CN" altLang="en-US" sz="21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王晓鹏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国家创业千人计划</a:t>
            </a:r>
            <a:r>
              <a:rPr lang="en-US" altLang="zh-CN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)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的虹膜识别技术用于印度</a:t>
            </a:r>
            <a:r>
              <a:rPr lang="en-US" altLang="zh-CN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12</a:t>
            </a:r>
            <a:r>
              <a:rPr lang="zh-CN" altLang="en-US" sz="210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亿人身份采集</a:t>
            </a:r>
            <a:endParaRPr lang="zh-CN" altLang="en-US" sz="2100" b="1" dirty="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  <a:sym typeface="黑体" panose="02010609060101010101" pitchFamily="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988909"/>
            <a:ext cx="3194297" cy="2191652"/>
            <a:chOff x="1179194" y="3009000"/>
            <a:chExt cx="3194297" cy="2191652"/>
          </a:xfrm>
        </p:grpSpPr>
        <p:pic>
          <p:nvPicPr>
            <p:cNvPr id="22531" name="Picture 3" descr="贝贝合伙人合影（4人）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194" y="3009000"/>
              <a:ext cx="3194297" cy="21916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Rectangle 3"/>
            <p:cNvSpPr txBox="1"/>
            <p:nvPr/>
          </p:nvSpPr>
          <p:spPr>
            <a:xfrm>
              <a:off x="1179194" y="4836321"/>
              <a:ext cx="1793081" cy="364331"/>
            </a:xfrm>
            <a:prstGeom prst="rect">
              <a:avLst/>
            </a:prstGeom>
            <a:solidFill>
              <a:srgbClr val="FF6600"/>
            </a:solidFill>
          </p:spPr>
          <p:txBody>
            <a:bodyPr vert="horz" wrap="square" lIns="68580" tIns="34290" rIns="68580" bIns="34290" rtlCol="0" anchor="ctr">
              <a:normAutofit fontScale="52500" lnSpcReduction="20000"/>
            </a:bodyPr>
            <a:lstStyle/>
            <a:p>
              <a:pPr defTabSz="68580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3300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cs typeface="+mj-cs"/>
                </a:rPr>
                <a:t>张良伦、柯尊尧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94295" y="2985105"/>
            <a:ext cx="2887066" cy="2157028"/>
            <a:chOff x="4360545" y="3005196"/>
            <a:chExt cx="2850595" cy="2157028"/>
          </a:xfrm>
        </p:grpSpPr>
        <p:pic>
          <p:nvPicPr>
            <p:cNvPr id="10" name="图片 9" descr="DSC002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0546" y="3005196"/>
              <a:ext cx="2850594" cy="2157028"/>
            </a:xfrm>
            <a:prstGeom prst="rect">
              <a:avLst/>
            </a:prstGeom>
          </p:spPr>
        </p:pic>
        <p:sp>
          <p:nvSpPr>
            <p:cNvPr id="16" name="Rectangle 3"/>
            <p:cNvSpPr txBox="1"/>
            <p:nvPr/>
          </p:nvSpPr>
          <p:spPr>
            <a:xfrm>
              <a:off x="4360545" y="4797893"/>
              <a:ext cx="1242138" cy="364331"/>
            </a:xfrm>
            <a:prstGeom prst="rect">
              <a:avLst/>
            </a:prstGeom>
            <a:solidFill>
              <a:srgbClr val="FF6600"/>
            </a:solidFill>
          </p:spPr>
          <p:txBody>
            <a:bodyPr vert="horz" wrap="square" lIns="68580" tIns="34290" rIns="68580" bIns="34290" rtlCol="0" anchor="ctr">
              <a:normAutofit/>
            </a:bodyPr>
            <a:lstStyle/>
            <a:p>
              <a:pPr algn="ctr" defTabSz="68580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1725" b="1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cs typeface="+mj-cs"/>
                </a:rPr>
                <a:t>王晓鹏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81361" y="2985104"/>
            <a:ext cx="3062639" cy="2158396"/>
            <a:chOff x="7314373" y="2986885"/>
            <a:chExt cx="3062639" cy="2158396"/>
          </a:xfrm>
        </p:grpSpPr>
        <p:pic>
          <p:nvPicPr>
            <p:cNvPr id="1026" name="Picture 2" descr="F:\好棒点团队15年庆典\点团队宣传册\照片\金亦冶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314374" y="2986885"/>
              <a:ext cx="3062638" cy="2158395"/>
            </a:xfrm>
            <a:prstGeom prst="rect">
              <a:avLst/>
            </a:prstGeom>
            <a:noFill/>
          </p:spPr>
        </p:pic>
        <p:sp>
          <p:nvSpPr>
            <p:cNvPr id="17" name="Rectangle 3"/>
            <p:cNvSpPr txBox="1"/>
            <p:nvPr/>
          </p:nvSpPr>
          <p:spPr>
            <a:xfrm>
              <a:off x="7314373" y="4780950"/>
              <a:ext cx="1242138" cy="364331"/>
            </a:xfrm>
            <a:prstGeom prst="rect">
              <a:avLst/>
            </a:prstGeom>
            <a:solidFill>
              <a:srgbClr val="FF6600"/>
            </a:solidFill>
          </p:spPr>
          <p:txBody>
            <a:bodyPr vert="horz" wrap="square" lIns="68580" tIns="34290" rIns="68580" bIns="34290" rtlCol="0" anchor="ctr">
              <a:normAutofit/>
            </a:bodyPr>
            <a:lstStyle/>
            <a:p>
              <a:pPr algn="ctr" defTabSz="68580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zh-CN" altLang="en-US" sz="1725" b="1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cs typeface="+mj-cs"/>
                </a:rPr>
                <a:t>金亦冶</a:t>
              </a:r>
            </a:p>
          </p:txBody>
        </p:sp>
      </p:grpSp>
      <p:sp>
        <p:nvSpPr>
          <p:cNvPr id="25606" name="AutoShape 5"/>
          <p:cNvSpPr/>
          <p:nvPr/>
        </p:nvSpPr>
        <p:spPr>
          <a:xfrm>
            <a:off x="6172200" y="57150"/>
            <a:ext cx="1404938" cy="571432"/>
          </a:xfrm>
          <a:prstGeom prst="wedgeRoundRectCallout">
            <a:avLst>
              <a:gd name="adj1" fmla="val -165152"/>
              <a:gd name="adj2" fmla="val 73996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51435" tIns="27146" rIns="51435" bIns="27146" anchor="ctr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rgbClr val="A50021"/>
                </a:solidFill>
                <a:latin typeface="楷体" panose="02010609060101010101" pitchFamily="1" charset="-122"/>
                <a:ea typeface="楷体" panose="02010609060101010101" pitchFamily="1" charset="-122"/>
                <a:sym typeface="Calibri" panose="020F0502020204030204" charset="0"/>
              </a:rPr>
              <a:t>创业是一种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rgbClr val="A50021"/>
                </a:solidFill>
                <a:latin typeface="楷体" panose="02010609060101010101" pitchFamily="1" charset="-122"/>
                <a:ea typeface="楷体" panose="02010609060101010101" pitchFamily="1" charset="-122"/>
                <a:sym typeface="Calibri" panose="020F0502020204030204" charset="0"/>
              </a:rPr>
              <a:t>浓缩的人生</a:t>
            </a:r>
          </a:p>
        </p:txBody>
      </p:sp>
    </p:spTree>
    <p:extLst>
      <p:ext uri="{BB962C8B-B14F-4D97-AF65-F5344CB8AC3E}">
        <p14:creationId xmlns:p14="http://schemas.microsoft.com/office/powerpoint/2010/main" val="85705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/>
          <p:nvPr/>
        </p:nvGrpSpPr>
        <p:grpSpPr>
          <a:xfrm>
            <a:off x="1888331" y="832248"/>
            <a:ext cx="5816204" cy="1101328"/>
            <a:chOff x="0" y="0"/>
            <a:chExt cx="4781" cy="925"/>
          </a:xfrm>
        </p:grpSpPr>
        <p:pic>
          <p:nvPicPr>
            <p:cNvPr id="24578" name="AutoShap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781" cy="9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8" name="Text Box 3"/>
            <p:cNvSpPr txBox="1"/>
            <p:nvPr/>
          </p:nvSpPr>
          <p:spPr>
            <a:xfrm>
              <a:off x="46" y="127"/>
              <a:ext cx="4490" cy="5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36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黑体" panose="02010609060101010101" pitchFamily="1" charset="-122"/>
                  <a:ea typeface="黑体" panose="02010609060101010101" pitchFamily="1" charset="-122"/>
                  <a:cs typeface="+mn-ea"/>
                </a:rPr>
                <a:t>Dian</a:t>
              </a:r>
              <a:r>
                <a:rPr lang="zh-CN" altLang="en-US" sz="36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黑体" panose="02010609060101010101" pitchFamily="1" charset="-122"/>
                  <a:ea typeface="黑体" panose="02010609060101010101" pitchFamily="1" charset="-122"/>
                  <a:cs typeface="+mn-ea"/>
                </a:rPr>
                <a:t>团队是怎样做的？</a:t>
              </a:r>
              <a:endParaRPr lang="zh-CN" altLang="en-US" sz="3600" b="1" noProof="1">
                <a:solidFill>
                  <a:srgbClr val="FFFF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endParaRPr>
            </a:p>
          </p:txBody>
        </p:sp>
      </p:grpSp>
      <p:pic>
        <p:nvPicPr>
          <p:cNvPr id="26629" name="图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16832" y="1654969"/>
            <a:ext cx="6584156" cy="3118247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579317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ctrTitle"/>
          </p:nvPr>
        </p:nvSpPr>
        <p:spPr>
          <a:xfrm>
            <a:off x="2686050" y="457201"/>
            <a:ext cx="4514850" cy="365522"/>
          </a:xfrm>
        </p:spPr>
        <p:txBody>
          <a:bodyPr wrap="square" lIns="68580" tIns="34290" rIns="68580" bIns="34290" anchor="ctr"/>
          <a:lstStyle/>
          <a:p>
            <a:pPr defTabSz="0"/>
            <a:endParaRPr lang="zh-CN" altLang="zh-CN" sz="2400" dirty="0">
              <a:sym typeface="Arial" panose="020B0604020202020204" pitchFamily="34" charset="0"/>
            </a:endParaRPr>
          </a:p>
        </p:txBody>
      </p:sp>
      <p:pic>
        <p:nvPicPr>
          <p:cNvPr id="9219" name="Picture 3" descr="2006年理论组队员冒酷暑打赤膊做外场微波实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48" y="-4763"/>
            <a:ext cx="6869906" cy="5153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AutoShape 5"/>
          <p:cNvSpPr/>
          <p:nvPr/>
        </p:nvSpPr>
        <p:spPr>
          <a:xfrm>
            <a:off x="1385887" y="140290"/>
            <a:ext cx="1996679" cy="367121"/>
          </a:xfrm>
          <a:prstGeom prst="wedgeRoundRectCallout">
            <a:avLst>
              <a:gd name="adj1" fmla="val -41718"/>
              <a:gd name="adj2" fmla="val -35634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51435" tIns="27146" rIns="51435" bIns="27146" anchor="ctr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A50021"/>
                </a:solidFill>
                <a:latin typeface="华文琥珀" panose="02010800040101010101" charset="-122"/>
                <a:ea typeface="华文琥珀" panose="02010800040101010101" charset="-122"/>
                <a:sym typeface="Calibri" panose="020F0502020204030204" charset="0"/>
              </a:rPr>
              <a:t>夏练三伏</a:t>
            </a:r>
          </a:p>
        </p:txBody>
      </p:sp>
    </p:spTree>
    <p:extLst>
      <p:ext uri="{BB962C8B-B14F-4D97-AF65-F5344CB8AC3E}">
        <p14:creationId xmlns:p14="http://schemas.microsoft.com/office/powerpoint/2010/main" val="51752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/>
          </p:cNvSpPr>
          <p:nvPr>
            <p:ph type="ctrTitle"/>
          </p:nvPr>
        </p:nvSpPr>
        <p:spPr>
          <a:xfrm>
            <a:off x="2686050" y="457201"/>
            <a:ext cx="4514850" cy="365522"/>
          </a:xfrm>
        </p:spPr>
        <p:txBody>
          <a:bodyPr wrap="square" lIns="68580" tIns="34290" rIns="68580" bIns="34290" anchor="ctr"/>
          <a:lstStyle/>
          <a:p>
            <a:pPr defTabSz="0"/>
            <a:endParaRPr lang="zh-CN" altLang="zh-CN" sz="2400" dirty="0">
              <a:sym typeface="Arial" panose="020B0604020202020204" pitchFamily="34" charset="0"/>
            </a:endParaRPr>
          </a:p>
        </p:txBody>
      </p:sp>
      <p:sp>
        <p:nvSpPr>
          <p:cNvPr id="8194" name="Rectangle 3"/>
          <p:cNvSpPr>
            <a:spLocks noGrp="1"/>
          </p:cNvSpPr>
          <p:nvPr>
            <p:ph type="body"/>
          </p:nvPr>
        </p:nvSpPr>
        <p:spPr/>
        <p:txBody>
          <a:bodyPr wrap="square" lIns="68580" tIns="34290" rIns="68580" bIns="34290" anchor="t"/>
          <a:lstStyle/>
          <a:p>
            <a:pPr indent="-257175"/>
            <a:endParaRPr lang="zh-CN" altLang="zh-CN" dirty="0"/>
          </a:p>
        </p:txBody>
      </p:sp>
      <p:pic>
        <p:nvPicPr>
          <p:cNvPr id="10244" name="Picture 4" descr="2007年冬队员冒雪到企业车间做系统调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2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AutoShape 5"/>
          <p:cNvSpPr/>
          <p:nvPr/>
        </p:nvSpPr>
        <p:spPr>
          <a:xfrm>
            <a:off x="1385887" y="140290"/>
            <a:ext cx="1996679" cy="367121"/>
          </a:xfrm>
          <a:prstGeom prst="wedgeRoundRectCallout">
            <a:avLst>
              <a:gd name="adj1" fmla="val -41718"/>
              <a:gd name="adj2" fmla="val -35634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51435" tIns="27146" rIns="51435" bIns="27146" anchor="ctr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A50021"/>
                </a:solidFill>
                <a:latin typeface="华文琥珀" panose="02010800040101010101" charset="-122"/>
                <a:ea typeface="华文琥珀" panose="02010800040101010101" charset="-122"/>
                <a:sym typeface="Calibri" panose="020F0502020204030204" charset="0"/>
              </a:rPr>
              <a:t>冬练三九</a:t>
            </a:r>
          </a:p>
        </p:txBody>
      </p:sp>
    </p:spTree>
    <p:extLst>
      <p:ext uri="{BB962C8B-B14F-4D97-AF65-F5344CB8AC3E}">
        <p14:creationId xmlns:p14="http://schemas.microsoft.com/office/powerpoint/2010/main" val="240927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组合 152"/>
          <p:cNvGrpSpPr/>
          <p:nvPr/>
        </p:nvGrpSpPr>
        <p:grpSpPr>
          <a:xfrm>
            <a:off x="4231845" y="895350"/>
            <a:ext cx="4531155" cy="646331"/>
            <a:chOff x="5880924" y="780089"/>
            <a:chExt cx="6064004" cy="864979"/>
          </a:xfrm>
        </p:grpSpPr>
        <p:cxnSp>
          <p:nvCxnSpPr>
            <p:cNvPr id="154" name="直接连接符 153"/>
            <p:cNvCxnSpPr/>
            <p:nvPr/>
          </p:nvCxnSpPr>
          <p:spPr>
            <a:xfrm>
              <a:off x="5880924" y="1611086"/>
              <a:ext cx="5950858" cy="0"/>
            </a:xfrm>
            <a:prstGeom prst="line">
              <a:avLst/>
            </a:prstGeom>
            <a:ln w="38100">
              <a:solidFill>
                <a:srgbClr val="FF99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文本框 154"/>
            <p:cNvSpPr txBox="1"/>
            <p:nvPr/>
          </p:nvSpPr>
          <p:spPr>
            <a:xfrm>
              <a:off x="6228277" y="780089"/>
              <a:ext cx="609691" cy="864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zh-CN" altLang="en-US" sz="3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6631621" y="903198"/>
              <a:ext cx="5313307" cy="535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2000" b="1" dirty="0" smtClean="0">
                  <a:solidFill>
                    <a:schemeClr val="tx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负责人钟国辉</a:t>
              </a:r>
              <a:r>
                <a:rPr lang="zh-CN" altLang="en-US" sz="2000" b="1" dirty="0" smtClean="0">
                  <a:solidFill>
                    <a:schemeClr val="tx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sz="2000" b="1" dirty="0" smtClean="0">
                  <a:solidFill>
                    <a:schemeClr val="tx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宣讲</a:t>
              </a:r>
              <a:endParaRPr lang="da-DK" altLang="zh-CN" sz="2000" spc="3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3912292" y="1809750"/>
            <a:ext cx="4815353" cy="646331"/>
            <a:chOff x="5387439" y="2078285"/>
            <a:chExt cx="6444343" cy="864979"/>
          </a:xfrm>
        </p:grpSpPr>
        <p:cxnSp>
          <p:nvCxnSpPr>
            <p:cNvPr id="158" name="直接连接符 157"/>
            <p:cNvCxnSpPr/>
            <p:nvPr/>
          </p:nvCxnSpPr>
          <p:spPr>
            <a:xfrm>
              <a:off x="5387439" y="2909282"/>
              <a:ext cx="6444343" cy="0"/>
            </a:xfrm>
            <a:prstGeom prst="line">
              <a:avLst/>
            </a:prstGeom>
            <a:ln w="38100">
              <a:solidFill>
                <a:srgbClr val="FF99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文本框 158"/>
            <p:cNvSpPr txBox="1"/>
            <p:nvPr/>
          </p:nvSpPr>
          <p:spPr>
            <a:xfrm>
              <a:off x="5756615" y="2078285"/>
              <a:ext cx="609691" cy="864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zh-CN" altLang="en-US" sz="3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6212022" y="2226640"/>
              <a:ext cx="3392455" cy="535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项目组介绍</a:t>
              </a:r>
              <a:endParaRPr lang="da-DK" altLang="zh-CN" sz="2000" spc="3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3597774" y="2724150"/>
            <a:ext cx="5129871" cy="646331"/>
            <a:chOff x="4966525" y="3376482"/>
            <a:chExt cx="6865257" cy="864979"/>
          </a:xfrm>
        </p:grpSpPr>
        <p:cxnSp>
          <p:nvCxnSpPr>
            <p:cNvPr id="162" name="直接连接符 161"/>
            <p:cNvCxnSpPr/>
            <p:nvPr/>
          </p:nvCxnSpPr>
          <p:spPr>
            <a:xfrm>
              <a:off x="4966525" y="4207480"/>
              <a:ext cx="6865257" cy="0"/>
            </a:xfrm>
            <a:prstGeom prst="line">
              <a:avLst/>
            </a:prstGeom>
            <a:ln w="38100">
              <a:solidFill>
                <a:srgbClr val="FF99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文本框 162"/>
            <p:cNvSpPr txBox="1"/>
            <p:nvPr/>
          </p:nvSpPr>
          <p:spPr>
            <a:xfrm>
              <a:off x="5394398" y="3376482"/>
              <a:ext cx="609690" cy="864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zh-CN" altLang="en-US" sz="3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5805224" y="3525916"/>
              <a:ext cx="3392455" cy="535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招新流程介绍</a:t>
              </a:r>
              <a:endParaRPr lang="da-DK" altLang="zh-CN" sz="2000" spc="3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3404662" y="3525619"/>
            <a:ext cx="5170583" cy="646331"/>
            <a:chOff x="4708083" y="4687628"/>
            <a:chExt cx="6919743" cy="864979"/>
          </a:xfrm>
        </p:grpSpPr>
        <p:cxnSp>
          <p:nvCxnSpPr>
            <p:cNvPr id="166" name="直接连接符 165"/>
            <p:cNvCxnSpPr/>
            <p:nvPr/>
          </p:nvCxnSpPr>
          <p:spPr>
            <a:xfrm>
              <a:off x="4708083" y="5505676"/>
              <a:ext cx="6919743" cy="0"/>
            </a:xfrm>
            <a:prstGeom prst="line">
              <a:avLst/>
            </a:prstGeom>
            <a:ln w="38100">
              <a:solidFill>
                <a:srgbClr val="FF99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文本框 166"/>
            <p:cNvSpPr txBox="1"/>
            <p:nvPr/>
          </p:nvSpPr>
          <p:spPr>
            <a:xfrm>
              <a:off x="4972078" y="4687628"/>
              <a:ext cx="609690" cy="864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zh-CN" altLang="en-US" sz="3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5488566" y="4824110"/>
              <a:ext cx="3392455" cy="535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 &amp; A</a:t>
              </a:r>
              <a:endParaRPr lang="da-DK" altLang="zh-CN" sz="2000" spc="3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1098231" y="0"/>
            <a:ext cx="3797588" cy="5165481"/>
            <a:chOff x="1521673" y="0"/>
            <a:chExt cx="5041905" cy="6858000"/>
          </a:xfrm>
        </p:grpSpPr>
        <p:sp>
          <p:nvSpPr>
            <p:cNvPr id="170" name="椭圆 169"/>
            <p:cNvSpPr/>
            <p:nvPr/>
          </p:nvSpPr>
          <p:spPr>
            <a:xfrm>
              <a:off x="2237160" y="4576799"/>
              <a:ext cx="941827" cy="941826"/>
            </a:xfrm>
            <a:prstGeom prst="ellipse">
              <a:avLst/>
            </a:prstGeom>
            <a:solidFill>
              <a:srgbClr val="EE8E0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1644481" y="2303106"/>
              <a:ext cx="2744610" cy="2744606"/>
            </a:xfrm>
            <a:prstGeom prst="ellipse">
              <a:avLst/>
            </a:prstGeom>
            <a:solidFill>
              <a:srgbClr val="FFC00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172" name="平行四边形 171"/>
            <p:cNvSpPr/>
            <p:nvPr/>
          </p:nvSpPr>
          <p:spPr>
            <a:xfrm>
              <a:off x="2852588" y="0"/>
              <a:ext cx="3710990" cy="6858000"/>
            </a:xfrm>
            <a:prstGeom prst="parallelogram">
              <a:avLst>
                <a:gd name="adj" fmla="val 61567"/>
              </a:avLst>
            </a:prstGeom>
            <a:solidFill>
              <a:srgbClr val="EFA6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2092484" y="3018083"/>
              <a:ext cx="1888177" cy="1103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rgbClr val="002060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目录</a:t>
              </a:r>
              <a:endParaRPr lang="zh-CN" altLang="en-US" sz="4800" b="1" dirty="0">
                <a:solidFill>
                  <a:srgbClr val="002060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74" name="椭圆 173"/>
            <p:cNvSpPr/>
            <p:nvPr/>
          </p:nvSpPr>
          <p:spPr>
            <a:xfrm>
              <a:off x="1521673" y="4462531"/>
              <a:ext cx="424297" cy="424296"/>
            </a:xfrm>
            <a:prstGeom prst="ellipse">
              <a:avLst/>
            </a:prstGeom>
            <a:solidFill>
              <a:srgbClr val="EE8E0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5" name="矩形 134"/>
          <p:cNvSpPr/>
          <p:nvPr/>
        </p:nvSpPr>
        <p:spPr>
          <a:xfrm>
            <a:off x="8434461" y="440834"/>
            <a:ext cx="533400" cy="4495800"/>
          </a:xfrm>
          <a:prstGeom prst="rect">
            <a:avLst/>
          </a:prstGeom>
          <a:solidFill>
            <a:srgbClr val="3B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5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"/>
          <p:cNvSpPr>
            <a:spLocks noChangeArrowheads="1"/>
          </p:cNvSpPr>
          <p:nvPr/>
        </p:nvSpPr>
        <p:spPr bwMode="auto">
          <a:xfrm>
            <a:off x="1547813" y="789385"/>
            <a:ext cx="5724525" cy="481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2012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年</a:t>
            </a:r>
            <a:r>
              <a:rPr lang="en-US" altLang="zh-CN" sz="20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——26</a:t>
            </a:r>
            <a:r>
              <a:rPr lang="zh-CN" altLang="en-US" sz="2000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号老队员颜庆华卖房携妻返校创业</a:t>
            </a:r>
            <a:endParaRPr lang="en-US" sz="2000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</p:txBody>
      </p:sp>
      <p:pic>
        <p:nvPicPr>
          <p:cNvPr id="19459" name="Picture 2" descr="G:\liuyu (E)2013-07-17\000-点团队喻信点石公司资料\000-2014-09月Dian团队首届创业高峰论坛\会场活动\刘玉汇报报告\老照片\武汉颜庆华\20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321628"/>
            <a:ext cx="3927277" cy="294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图片 19459" descr="珍贵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321628"/>
            <a:ext cx="2657033" cy="342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87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:\liuyu (E)2013-07-17\000-点团队喻信点石公司资料\000-2014-09月Dian团队首届创业高峰论坛\会场活动\刘玉汇报报告\老照片\武汉颜庆华\2012-签约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3658" y="642938"/>
            <a:ext cx="6304820" cy="362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AutoShape 5"/>
          <p:cNvSpPr/>
          <p:nvPr/>
        </p:nvSpPr>
        <p:spPr>
          <a:xfrm>
            <a:off x="6878002" y="702970"/>
            <a:ext cx="1053704" cy="428575"/>
          </a:xfrm>
          <a:prstGeom prst="wedgeRoundRectCallout">
            <a:avLst>
              <a:gd name="adj1" fmla="val -83254"/>
              <a:gd name="adj2" fmla="val 189139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38576" tIns="20360" rIns="38576" bIns="20360" anchor="ctr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25" b="1" dirty="0">
                <a:solidFill>
                  <a:srgbClr val="A50021"/>
                </a:solidFill>
                <a:latin typeface="楷体" panose="02010609060101010101" pitchFamily="1" charset="-122"/>
                <a:ea typeface="楷体" panose="02010609060101010101" pitchFamily="1" charset="-122"/>
                <a:sym typeface="Calibri" panose="020F0502020204030204" charset="0"/>
              </a:rPr>
              <a:t>好的融资是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25" b="1" dirty="0">
                <a:solidFill>
                  <a:srgbClr val="A50021"/>
                </a:solidFill>
                <a:latin typeface="楷体" panose="02010609060101010101" pitchFamily="1" charset="-122"/>
                <a:ea typeface="楷体" panose="02010609060101010101" pitchFamily="1" charset="-122"/>
                <a:sym typeface="Calibri" panose="020F0502020204030204" charset="0"/>
              </a:rPr>
              <a:t>最好的背书</a:t>
            </a:r>
          </a:p>
        </p:txBody>
      </p:sp>
    </p:spTree>
    <p:extLst>
      <p:ext uri="{BB962C8B-B14F-4D97-AF65-F5344CB8AC3E}">
        <p14:creationId xmlns:p14="http://schemas.microsoft.com/office/powerpoint/2010/main" val="329448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/>
          <p:nvPr/>
        </p:nvGrpSpPr>
        <p:grpSpPr>
          <a:xfrm>
            <a:off x="1871700" y="897564"/>
            <a:ext cx="5816204" cy="1101328"/>
            <a:chOff x="0" y="0"/>
            <a:chExt cx="4781" cy="925"/>
          </a:xfrm>
        </p:grpSpPr>
        <p:pic>
          <p:nvPicPr>
            <p:cNvPr id="6" name="AutoShap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781" cy="9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Text Box 3"/>
            <p:cNvSpPr txBox="1"/>
            <p:nvPr/>
          </p:nvSpPr>
          <p:spPr>
            <a:xfrm>
              <a:off x="46" y="127"/>
              <a:ext cx="4490" cy="553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36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黑体" panose="02010609060101010101" pitchFamily="1" charset="-122"/>
                  <a:ea typeface="黑体" panose="02010609060101010101" pitchFamily="1" charset="-122"/>
                </a:rPr>
                <a:t>Dian</a:t>
              </a:r>
              <a:r>
                <a:rPr lang="zh-CN" altLang="en-US" sz="36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黑体" panose="02010609060101010101" pitchFamily="1" charset="-122"/>
                  <a:ea typeface="黑体" panose="02010609060101010101" pitchFamily="1" charset="-122"/>
                </a:rPr>
                <a:t>团队十大技术方向</a:t>
              </a:r>
            </a:p>
          </p:txBody>
        </p:sp>
      </p:grpSp>
      <p:sp>
        <p:nvSpPr>
          <p:cNvPr id="8" name="AutoShape 4"/>
          <p:cNvSpPr/>
          <p:nvPr/>
        </p:nvSpPr>
        <p:spPr>
          <a:xfrm>
            <a:off x="1385646" y="1957678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AutoNum type="arabicPeriod"/>
            </a:pP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人工智能</a:t>
            </a:r>
            <a:endParaRPr lang="en-US" altLang="zh-CN" b="1" noProof="1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9" name="AutoShape 4"/>
          <p:cNvSpPr/>
          <p:nvPr/>
        </p:nvSpPr>
        <p:spPr>
          <a:xfrm>
            <a:off x="1385646" y="2554220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2. 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深度学习运维平台</a:t>
            </a:r>
            <a:endParaRPr lang="en-US" altLang="zh-CN" b="1" noProof="1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0" name="AutoShape 4"/>
          <p:cNvSpPr/>
          <p:nvPr/>
        </p:nvSpPr>
        <p:spPr>
          <a:xfrm>
            <a:off x="1385646" y="3150761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3. </a:t>
            </a:r>
            <a:r>
              <a:rPr lang="en-US" altLang="zh-CN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5G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技术</a:t>
            </a:r>
          </a:p>
        </p:txBody>
      </p:sp>
      <p:sp>
        <p:nvSpPr>
          <p:cNvPr id="11" name="AutoShape 4"/>
          <p:cNvSpPr/>
          <p:nvPr/>
        </p:nvSpPr>
        <p:spPr>
          <a:xfrm>
            <a:off x="1385646" y="3747303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4. 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游戏开发</a:t>
            </a:r>
          </a:p>
        </p:txBody>
      </p:sp>
      <p:sp>
        <p:nvSpPr>
          <p:cNvPr id="12" name="AutoShape 4"/>
          <p:cNvSpPr/>
          <p:nvPr/>
        </p:nvSpPr>
        <p:spPr>
          <a:xfrm>
            <a:off x="1393558" y="4343845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5. 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网络技术</a:t>
            </a:r>
          </a:p>
        </p:txBody>
      </p:sp>
      <p:sp>
        <p:nvSpPr>
          <p:cNvPr id="13" name="AutoShape 4"/>
          <p:cNvSpPr/>
          <p:nvPr/>
        </p:nvSpPr>
        <p:spPr>
          <a:xfrm>
            <a:off x="4764823" y="1957678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6. 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网络通信</a:t>
            </a:r>
          </a:p>
        </p:txBody>
      </p:sp>
      <p:sp>
        <p:nvSpPr>
          <p:cNvPr id="14" name="AutoShape 4"/>
          <p:cNvSpPr/>
          <p:nvPr/>
        </p:nvSpPr>
        <p:spPr>
          <a:xfrm>
            <a:off x="4764822" y="2554220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7. 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小安科技</a:t>
            </a:r>
          </a:p>
        </p:txBody>
      </p:sp>
      <p:sp>
        <p:nvSpPr>
          <p:cNvPr id="15" name="AutoShape 4"/>
          <p:cNvSpPr/>
          <p:nvPr/>
        </p:nvSpPr>
        <p:spPr>
          <a:xfrm>
            <a:off x="4764822" y="3153913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8. 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电力电子</a:t>
            </a:r>
            <a:r>
              <a:rPr lang="en-US" altLang="zh-CN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+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互联网</a:t>
            </a:r>
          </a:p>
        </p:txBody>
      </p:sp>
      <p:sp>
        <p:nvSpPr>
          <p:cNvPr id="16" name="AutoShape 4"/>
          <p:cNvSpPr/>
          <p:nvPr/>
        </p:nvSpPr>
        <p:spPr>
          <a:xfrm>
            <a:off x="4764821" y="3753606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9. 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移动互联网</a:t>
            </a:r>
          </a:p>
        </p:txBody>
      </p:sp>
      <p:sp>
        <p:nvSpPr>
          <p:cNvPr id="17" name="AutoShape 4"/>
          <p:cNvSpPr/>
          <p:nvPr/>
        </p:nvSpPr>
        <p:spPr>
          <a:xfrm>
            <a:off x="4772385" y="4350148"/>
            <a:ext cx="2893123" cy="358152"/>
          </a:xfrm>
          <a:prstGeom prst="roundRect">
            <a:avLst>
              <a:gd name="adj" fmla="val 91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10.</a:t>
            </a:r>
            <a:r>
              <a:rPr lang="zh-CN" altLang="en-US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>爬虫、网站、微信开发</a:t>
            </a:r>
          </a:p>
        </p:txBody>
      </p:sp>
    </p:spTree>
    <p:extLst>
      <p:ext uri="{BB962C8B-B14F-4D97-AF65-F5344CB8AC3E}">
        <p14:creationId xmlns:p14="http://schemas.microsoft.com/office/powerpoint/2010/main" val="357966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/>
          <p:nvPr/>
        </p:nvGrpSpPr>
        <p:grpSpPr>
          <a:xfrm>
            <a:off x="1635340" y="457707"/>
            <a:ext cx="5816204" cy="1101328"/>
            <a:chOff x="0" y="0"/>
            <a:chExt cx="4781" cy="925"/>
          </a:xfrm>
        </p:grpSpPr>
        <p:pic>
          <p:nvPicPr>
            <p:cNvPr id="6" name="AutoShap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781" cy="9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Text Box 3"/>
            <p:cNvSpPr txBox="1"/>
            <p:nvPr/>
          </p:nvSpPr>
          <p:spPr>
            <a:xfrm>
              <a:off x="46" y="127"/>
              <a:ext cx="4490" cy="553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36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黑体" panose="02010609060101010101" pitchFamily="1" charset="-122"/>
                  <a:ea typeface="黑体" panose="02010609060101010101" pitchFamily="1" charset="-122"/>
                </a:rPr>
                <a:t>Dian</a:t>
              </a:r>
              <a:r>
                <a:rPr lang="zh-CN" altLang="en-US" sz="3600" b="1" noProof="1">
                  <a:solidFill>
                    <a:srgbClr val="FFFF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黑体" panose="02010609060101010101" pitchFamily="1" charset="-122"/>
                  <a:ea typeface="黑体" panose="02010609060101010101" pitchFamily="1" charset="-122"/>
                </a:rPr>
                <a:t>团队导师组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t="5616" r="4923"/>
          <a:stretch>
            <a:fillRect/>
          </a:stretch>
        </p:blipFill>
        <p:spPr>
          <a:xfrm>
            <a:off x="1629188" y="1475267"/>
            <a:ext cx="810090" cy="12156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"/>
          <a:stretch>
            <a:fillRect/>
          </a:stretch>
        </p:blipFill>
        <p:spPr>
          <a:xfrm>
            <a:off x="3209580" y="1440086"/>
            <a:ext cx="833472" cy="12991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3" t="6876" r="18297"/>
          <a:stretch>
            <a:fillRect/>
          </a:stretch>
        </p:blipFill>
        <p:spPr>
          <a:xfrm>
            <a:off x="4947387" y="1470008"/>
            <a:ext cx="866538" cy="126920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19" y="1365574"/>
            <a:ext cx="895299" cy="13413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46" y="3184747"/>
            <a:ext cx="1119714" cy="12939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t="6779" r="7252"/>
          <a:stretch>
            <a:fillRect/>
          </a:stretch>
        </p:blipFill>
        <p:spPr>
          <a:xfrm>
            <a:off x="4043053" y="3475541"/>
            <a:ext cx="936428" cy="10191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37" y="3455694"/>
            <a:ext cx="1139143" cy="105888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185926" y="2739213"/>
            <a:ext cx="1696618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刘玉导师</a:t>
            </a:r>
            <a:endParaRPr lang="en-US" altLang="zh-CN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团队创始人兼董事长</a:t>
            </a:r>
            <a:endParaRPr lang="en-US" altLang="zh-CN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11480" y="2750389"/>
            <a:ext cx="1004122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黄晓庆导师</a:t>
            </a:r>
            <a:endParaRPr lang="en-US" altLang="zh-CN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名誉</a:t>
            </a:r>
            <a:r>
              <a:rPr lang="en-US" altLang="zh-CN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CEO</a:t>
            </a:r>
            <a:endParaRPr lang="zh-CN" altLang="en-US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09872" y="2734935"/>
            <a:ext cx="1741567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钟国辉导师</a:t>
            </a:r>
            <a:endParaRPr lang="en-US" altLang="zh-CN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执行</a:t>
            </a:r>
            <a:r>
              <a:rPr lang="en-US" altLang="zh-CN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CEO</a:t>
            </a: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兼软件</a:t>
            </a:r>
            <a:r>
              <a:rPr lang="en-US" altLang="zh-CN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CTO</a:t>
            </a:r>
            <a:endParaRPr lang="zh-CN" altLang="en-US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71171" y="2728571"/>
            <a:ext cx="830997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刘勃导师</a:t>
            </a:r>
            <a:endParaRPr lang="en-US" altLang="zh-CN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CFO</a:t>
            </a:r>
            <a:endParaRPr lang="zh-CN" altLang="en-US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313439" y="4431609"/>
            <a:ext cx="1004122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颜庆华导师</a:t>
            </a:r>
            <a:endParaRPr lang="en-US" altLang="zh-CN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COO</a:t>
            </a:r>
            <a:endParaRPr lang="zh-CN" altLang="en-US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09205" y="4467925"/>
            <a:ext cx="1004122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王兴刚导师</a:t>
            </a:r>
            <a:endParaRPr lang="en-US" altLang="zh-CN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AI CTO</a:t>
            </a:r>
            <a:endParaRPr lang="zh-CN" altLang="en-US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66946" y="4481377"/>
            <a:ext cx="1004122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曹洋导师</a:t>
            </a:r>
            <a:endParaRPr lang="en-US" altLang="zh-CN" sz="1350" b="1" dirty="0">
              <a:ln w="0"/>
              <a:solidFill>
                <a:srgbClr val="000000">
                  <a:lumMod val="65000"/>
                  <a:lumOff val="35000"/>
                </a:srgbClr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ln w="0"/>
                <a:solidFill>
                  <a:srgbClr val="000000">
                    <a:lumMod val="65000"/>
                    <a:lumOff val="3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研究生主管</a:t>
            </a:r>
          </a:p>
        </p:txBody>
      </p:sp>
    </p:spTree>
    <p:extLst>
      <p:ext uri="{BB962C8B-B14F-4D97-AF65-F5344CB8AC3E}">
        <p14:creationId xmlns:p14="http://schemas.microsoft.com/office/powerpoint/2010/main" val="119188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1709682" y="1005576"/>
            <a:ext cx="5647134" cy="369332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2018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年</a:t>
            </a:r>
            <a:r>
              <a:rPr lang="en-US" altLang="zh-CN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Dian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团队内部普查结果显示</a:t>
            </a:r>
            <a:r>
              <a:rPr lang="en-US" altLang="zh-CN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——</a:t>
            </a:r>
            <a:endParaRPr lang="zh-CN" altLang="en-US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1231252" y="1491630"/>
            <a:ext cx="6689120" cy="123495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indent="373856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加入</a:t>
            </a: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Dian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团队前</a:t>
            </a: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</a:t>
            </a: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25%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的同学了解过</a:t>
            </a: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Dian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团队的培养模式</a:t>
            </a:r>
            <a:endParaRPr lang="en-US" altLang="zh-CN" sz="135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35%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的同学希望提升技术外的内容</a:t>
            </a:r>
            <a:endParaRPr lang="en-US" altLang="zh-CN" sz="135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50%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的同学受到</a:t>
            </a: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《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点说华科</a:t>
            </a: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》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的影响</a:t>
            </a:r>
            <a:endParaRPr lang="en-US" altLang="zh-CN" sz="135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</a:t>
            </a:r>
            <a:r>
              <a:rPr lang="en-US" altLang="zh-CN" sz="135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100%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的同学希望加入到团队学习技术</a:t>
            </a:r>
            <a:endParaRPr lang="en-US" altLang="zh-CN" sz="135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1252" y="2841780"/>
            <a:ext cx="6689120" cy="169200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indent="373856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加入</a:t>
            </a: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Dian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团队后</a:t>
            </a: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</a:t>
            </a:r>
            <a:r>
              <a:rPr lang="en-US" altLang="zh-CN" sz="135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85%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认为团队的人脉资源广，内部人际关系单纯友好</a:t>
            </a:r>
            <a:endParaRPr lang="en-US" altLang="zh-CN" sz="135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</a:t>
            </a:r>
            <a:r>
              <a:rPr lang="en-US" altLang="zh-CN" sz="135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85%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认为真实项目牵引的培养模式让同学们收获了更加扎实的技术，取得了很大的提升</a:t>
            </a:r>
            <a:endParaRPr lang="en-US" altLang="zh-CN" sz="135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</a:t>
            </a:r>
            <a:r>
              <a:rPr lang="en-US" altLang="zh-CN" sz="135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90%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在非技术方面取得了巨大进步</a:t>
            </a:r>
            <a:endParaRPr lang="en-US" altLang="zh-CN" sz="135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</a:t>
            </a:r>
            <a:r>
              <a:rPr lang="en-US" altLang="zh-CN" sz="135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95%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认为团队文化氛围浓厚，课余生活充实，认识更多优秀的人，找到好朋友</a:t>
            </a:r>
            <a:endParaRPr lang="en-US" altLang="zh-CN" sz="135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marL="342900" indent="-51911"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en-US" altLang="zh-CN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加入到稳定项目组的同学中</a:t>
            </a:r>
            <a:r>
              <a:rPr lang="en-US" altLang="zh-CN" sz="135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95%</a:t>
            </a:r>
            <a:r>
              <a:rPr lang="zh-CN" altLang="en-US" sz="1350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认为自己在技术上取得巨大进步</a:t>
            </a:r>
            <a:endParaRPr lang="en-US" altLang="zh-CN" sz="135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30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Rot="1"/>
          </p:cNvSpPr>
          <p:nvPr/>
        </p:nvSpPr>
        <p:spPr>
          <a:xfrm>
            <a:off x="1600200" y="850106"/>
            <a:ext cx="6000750" cy="219670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609600" indent="-609600" algn="ctr" defTabSz="685800" fontAlgn="base">
              <a:spcBef>
                <a:spcPct val="40000"/>
              </a:spcBef>
              <a:spcAft>
                <a:spcPct val="0"/>
              </a:spcAft>
              <a:buClr>
                <a:srgbClr val="00FF00"/>
              </a:buClr>
              <a:buSzPct val="95000"/>
            </a:pPr>
            <a:r>
              <a:rPr lang="zh-CN" altLang="en-US" sz="3600" b="1" noProof="1">
                <a:solidFill>
                  <a:srgbClr val="3366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总之</a:t>
            </a:r>
            <a:endParaRPr lang="zh-CN" altLang="en-US" sz="3600" b="1" noProof="1">
              <a:solidFill>
                <a:srgbClr val="3366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09600" indent="-609600" algn="ctr" defTabSz="685800" fontAlgn="base">
              <a:spcBef>
                <a:spcPct val="40000"/>
              </a:spcBef>
              <a:spcAft>
                <a:spcPct val="0"/>
              </a:spcAft>
              <a:buClr>
                <a:srgbClr val="00FF00"/>
              </a:buClr>
              <a:buSzPct val="95000"/>
            </a:pPr>
            <a:r>
              <a:rPr lang="en-US" altLang="x-none" sz="3600" b="1" noProof="1">
                <a:solidFill>
                  <a:srgbClr val="3366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Dian</a:t>
            </a:r>
            <a:r>
              <a:rPr lang="zh-CN" altLang="en-US" sz="3600" b="1" noProof="1">
                <a:solidFill>
                  <a:srgbClr val="3366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团队</a:t>
            </a:r>
            <a:r>
              <a:rPr lang="en-US" altLang="x-none" sz="3600" b="1" noProof="1">
                <a:solidFill>
                  <a:srgbClr val="3366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——</a:t>
            </a:r>
            <a:endParaRPr lang="en-US" altLang="x-none" sz="3600" b="1" noProof="1">
              <a:solidFill>
                <a:srgbClr val="3366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09600" indent="-609600" algn="ctr" defTabSz="685800" fontAlgn="base">
              <a:spcBef>
                <a:spcPct val="40000"/>
              </a:spcBef>
              <a:spcAft>
                <a:spcPct val="0"/>
              </a:spcAft>
              <a:buClr>
                <a:srgbClr val="00FF00"/>
              </a:buClr>
              <a:buSzPct val="95000"/>
            </a:pPr>
            <a:r>
              <a:rPr lang="zh-CN" altLang="en-US" sz="3600" b="1" noProof="1">
                <a:solidFill>
                  <a:srgbClr val="3366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学生、老师、学校、社会</a:t>
            </a:r>
            <a:endParaRPr lang="zh-CN" altLang="en-US" sz="3600" b="1" noProof="1">
              <a:solidFill>
                <a:srgbClr val="3366FF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795" name="Group 3"/>
          <p:cNvGrpSpPr/>
          <p:nvPr/>
        </p:nvGrpSpPr>
        <p:grpSpPr>
          <a:xfrm>
            <a:off x="1676638" y="2724150"/>
            <a:ext cx="5509022" cy="1585913"/>
            <a:chOff x="0" y="0"/>
            <a:chExt cx="4627" cy="1332"/>
          </a:xfrm>
        </p:grpSpPr>
        <p:pic>
          <p:nvPicPr>
            <p:cNvPr id="29699" name="Rectangle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627" cy="13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700" name="Text Box 4"/>
            <p:cNvSpPr txBox="1"/>
            <p:nvPr/>
          </p:nvSpPr>
          <p:spPr>
            <a:xfrm>
              <a:off x="443" y="288"/>
              <a:ext cx="4057" cy="9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66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“</a:t>
              </a:r>
              <a:r>
                <a:rPr lang="zh-CN" altLang="en-US" sz="6600" b="1" dirty="0">
                  <a:solidFill>
                    <a:srgbClr val="FFFF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四赢”模式</a:t>
              </a:r>
            </a:p>
          </p:txBody>
        </p:sp>
      </p:grpSp>
      <p:sp>
        <p:nvSpPr>
          <p:cNvPr id="33798" name="Text Box 7"/>
          <p:cNvSpPr txBox="1"/>
          <p:nvPr/>
        </p:nvSpPr>
        <p:spPr>
          <a:xfrm>
            <a:off x="1676638" y="4407725"/>
            <a:ext cx="6192440" cy="415498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>
            <a:spAutoFit/>
          </a:bodyPr>
          <a:lstStyle/>
          <a:p>
            <a:pPr defTabSz="685800" fontAlgn="base" latinLnBrk="1">
              <a:spcBef>
                <a:spcPct val="50000"/>
              </a:spcBef>
              <a:spcAft>
                <a:spcPct val="0"/>
              </a:spcAft>
            </a:pPr>
            <a:r>
              <a:rPr lang="zh-CN" altLang="en-US" sz="2100" b="1" noProof="1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在华中科技大学，主动实践、实学创新已蔚然成风</a:t>
            </a:r>
            <a:endParaRPr lang="zh-CN" altLang="en-US" sz="2100" b="1" noProof="1">
              <a:solidFill>
                <a:srgbClr val="FF0000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60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/>
      <p:bldP spid="3379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6"/>
          <p:cNvSpPr/>
          <p:nvPr/>
        </p:nvSpPr>
        <p:spPr>
          <a:xfrm>
            <a:off x="1143000" y="2085975"/>
            <a:ext cx="6858000" cy="3693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solidFill>
                <a:srgbClr val="00FF00"/>
              </a:solidFill>
              <a:latin typeface="Tahoma" panose="020B0604030504040204" pitchFamily="2" charset="0"/>
              <a:ea typeface="宋体" panose="02010600030101010101" pitchFamily="2" charset="-122"/>
            </a:endParaRPr>
          </a:p>
        </p:txBody>
      </p:sp>
      <p:pic>
        <p:nvPicPr>
          <p:cNvPr id="35843" name="Picture 7" descr="图书馆前新老队员大合影"/>
          <p:cNvPicPr>
            <a:picLocks noChangeAspect="1"/>
          </p:cNvPicPr>
          <p:nvPr/>
        </p:nvPicPr>
        <p:blipFill>
          <a:blip r:embed="rId2"/>
          <a:srcRect l="4323" t="-1106" r="3542" b="6482"/>
          <a:stretch>
            <a:fillRect/>
          </a:stretch>
        </p:blipFill>
        <p:spPr>
          <a:xfrm>
            <a:off x="1143000" y="914400"/>
            <a:ext cx="6858000" cy="422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4" name="Rectangle 11"/>
          <p:cNvSpPr>
            <a:spLocks noGrp="1" noRot="1"/>
          </p:cNvSpPr>
          <p:nvPr>
            <p:ph type="title" idx="4294967295"/>
          </p:nvPr>
        </p:nvSpPr>
        <p:spPr>
          <a:xfrm>
            <a:off x="1145568" y="7844"/>
            <a:ext cx="6858000" cy="1562100"/>
          </a:xfrm>
          <a:prstGeom prst="horizontalScroll">
            <a:avLst>
              <a:gd name="adj" fmla="val 12500"/>
            </a:avLst>
          </a:prstGeom>
          <a:solidFill>
            <a:srgbClr val="FF0000">
              <a:alpha val="100000"/>
            </a:srgbClr>
          </a:solidFill>
        </p:spPr>
        <p:txBody>
          <a:bodyPr vert="horz" wrap="square" anchor="ctr"/>
          <a:lstStyle/>
          <a:p>
            <a:pPr indent="402431" algn="l" eaLnBrk="1" hangingPunct="1"/>
            <a:r>
              <a:rPr lang="en-US" altLang="x-none" strike="noStrike" noProof="1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Dian</a:t>
            </a:r>
            <a:r>
              <a:rPr lang="zh-CN" altLang="en-US" strike="noStrike" noProof="1">
                <a:effectLst>
                  <a:outerShdw blurRad="38100" dist="38100" dir="2700000">
                    <a:srgbClr val="FFFFFF"/>
                  </a:outerShdw>
                </a:effectLst>
                <a:ea typeface="宋体" panose="02010600030101010101" pitchFamily="2" charset="-122"/>
              </a:rPr>
              <a:t>团队队员说：大学之大，非大楼也，亦非大师也，乃发展空间之大也！</a:t>
            </a:r>
          </a:p>
        </p:txBody>
      </p:sp>
      <p:sp>
        <p:nvSpPr>
          <p:cNvPr id="35845" name="圆角矩形标注 7"/>
          <p:cNvSpPr/>
          <p:nvPr/>
        </p:nvSpPr>
        <p:spPr>
          <a:xfrm>
            <a:off x="2250281" y="1707356"/>
            <a:ext cx="4105275" cy="428625"/>
          </a:xfrm>
          <a:prstGeom prst="wedgeRoundRectCallout">
            <a:avLst>
              <a:gd name="adj1" fmla="val -23463"/>
              <a:gd name="adj2" fmla="val 26667"/>
              <a:gd name="adj3" fmla="val 16667"/>
            </a:avLst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 dirty="0">
                <a:solidFill>
                  <a:srgbClr val="9900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Dian</a:t>
            </a:r>
            <a:r>
              <a:rPr lang="zh-CN" altLang="zh-CN" sz="2100" b="1" dirty="0">
                <a:solidFill>
                  <a:srgbClr val="9900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团队</a:t>
            </a:r>
            <a:r>
              <a:rPr lang="zh-CN" altLang="en-US" sz="2100" b="1" dirty="0">
                <a:solidFill>
                  <a:srgbClr val="9900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欢迎你！</a:t>
            </a:r>
            <a:endParaRPr lang="en-US" altLang="x-none" sz="2100" b="1" dirty="0">
              <a:solidFill>
                <a:srgbClr val="9900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957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animBg="1"/>
      <p:bldP spid="358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Rot="1"/>
          </p:cNvSpPr>
          <p:nvPr/>
        </p:nvSpPr>
        <p:spPr>
          <a:xfrm>
            <a:off x="1143000" y="846535"/>
            <a:ext cx="6858000" cy="3921919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 defTabSz="685800" fontAlgn="base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Pct val="95000"/>
            </a:pPr>
            <a:r>
              <a:rPr lang="en-US" altLang="zh-CN" sz="36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Dian</a:t>
            </a:r>
            <a:r>
              <a:rPr lang="zh-CN" altLang="en-US" sz="36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团队招新组联系方式：</a:t>
            </a:r>
            <a:endParaRPr lang="zh-CN" altLang="en-US" sz="36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  <a:p>
            <a:pPr algn="ctr" defTabSz="685800" fontAlgn="base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Pct val="95000"/>
            </a:pPr>
            <a:endParaRPr lang="zh-CN" altLang="en-US" sz="3600" b="1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  <a:p>
            <a:pPr algn="ctr" defTabSz="685800" fontAlgn="base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Pct val="95000"/>
            </a:pPr>
            <a:r>
              <a:rPr lang="zh-CN" altLang="en-US" sz="36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地址：</a:t>
            </a:r>
            <a:r>
              <a:rPr lang="zh-CN" altLang="en-US" sz="3600" b="1" noProof="1">
                <a:solidFill>
                  <a:srgbClr val="0033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华科启明学院七楼</a:t>
            </a:r>
            <a:endParaRPr lang="zh-CN" altLang="en-US" sz="3600" b="1" noProof="1">
              <a:solidFill>
                <a:srgbClr val="003399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  <a:p>
            <a:pPr algn="ctr" defTabSz="685800" fontAlgn="base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Pct val="95000"/>
            </a:pPr>
            <a:r>
              <a:rPr lang="en-US" altLang="x-none" sz="36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E-mail: </a:t>
            </a:r>
            <a:r>
              <a:rPr lang="zh-CN" altLang="en-US" sz="36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  <a:cs typeface="+mn-ea"/>
              </a:rPr>
              <a:t>hr@dian.org.cn</a:t>
            </a:r>
          </a:p>
          <a:p>
            <a:pPr defTabSz="685800" fontAlgn="base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SzPct val="95000"/>
            </a:pPr>
            <a:endParaRPr lang="zh-CN" altLang="en-US" sz="4050" b="1" noProof="1">
              <a:solidFill>
                <a:srgbClr val="003399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2" charset="0"/>
              <a:ea typeface="楷体_GB2312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194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809750"/>
            <a:ext cx="9144000" cy="152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5260" y="2305050"/>
            <a:ext cx="883920" cy="533400"/>
          </a:xfrm>
          <a:prstGeom prst="triangle">
            <a:avLst>
              <a:gd name="adj" fmla="val 492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6200000">
            <a:off x="8435340" y="2307609"/>
            <a:ext cx="883920" cy="533400"/>
          </a:xfrm>
          <a:prstGeom prst="triangle">
            <a:avLst>
              <a:gd name="adj" fmla="val 492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76666" y="2248584"/>
            <a:ext cx="33906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6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项目组介绍</a:t>
            </a:r>
            <a:endParaRPr lang="zh-CN" altLang="en-US" sz="4400" b="1" cap="none" spc="6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977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90600" y="1504952"/>
            <a:ext cx="3035438" cy="413920"/>
            <a:chOff x="3818511" y="1084860"/>
            <a:chExt cx="3633809" cy="495514"/>
          </a:xfrm>
        </p:grpSpPr>
        <p:grpSp>
          <p:nvGrpSpPr>
            <p:cNvPr id="3" name="组合 2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FF9B02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9B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5113128" y="1090141"/>
              <a:ext cx="1988770" cy="44218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贝贝组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8"/>
            <p:cNvSpPr txBox="1">
              <a:spLocks noChangeArrowheads="1"/>
            </p:cNvSpPr>
            <p:nvPr/>
          </p:nvSpPr>
          <p:spPr bwMode="auto">
            <a:xfrm>
              <a:off x="4407059" y="1138236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01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90600" y="2056062"/>
            <a:ext cx="3035438" cy="404161"/>
            <a:chOff x="3818511" y="1744615"/>
            <a:chExt cx="3633809" cy="483833"/>
          </a:xfrm>
        </p:grpSpPr>
        <p:grpSp>
          <p:nvGrpSpPr>
            <p:cNvPr id="9" name="组合 8"/>
            <p:cNvGrpSpPr/>
            <p:nvPr/>
          </p:nvGrpSpPr>
          <p:grpSpPr>
            <a:xfrm>
              <a:off x="3818511" y="1744615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2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07B1EC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7B1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5113126" y="1779662"/>
              <a:ext cx="2080567" cy="44218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en-US" altLang="zh-CN" sz="1600" kern="100" dirty="0" err="1">
                  <a:latin typeface="微软雅黑" panose="020B0503020204020204" pitchFamily="34" charset="-122"/>
                  <a:cs typeface="Times New Roman" panose="02020603050405020304" pitchFamily="18" charset="0"/>
                </a:rPr>
                <a:t>RussellCloud</a:t>
              </a: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48"/>
            <p:cNvSpPr txBox="1">
              <a:spLocks noChangeArrowheads="1"/>
            </p:cNvSpPr>
            <p:nvPr/>
          </p:nvSpPr>
          <p:spPr bwMode="auto">
            <a:xfrm>
              <a:off x="4407059" y="1786310"/>
              <a:ext cx="631582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02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90600" y="2607178"/>
            <a:ext cx="3140968" cy="403884"/>
            <a:chOff x="3818511" y="2404370"/>
            <a:chExt cx="3760142" cy="483501"/>
          </a:xfrm>
        </p:grpSpPr>
        <p:grpSp>
          <p:nvGrpSpPr>
            <p:cNvPr id="15" name="组合 14"/>
            <p:cNvGrpSpPr/>
            <p:nvPr/>
          </p:nvGrpSpPr>
          <p:grpSpPr>
            <a:xfrm>
              <a:off x="3818511" y="240437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8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EC3225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EC3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5113126" y="2427734"/>
              <a:ext cx="2465527" cy="44218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en-US" altLang="zh-CN" sz="1600" kern="100" dirty="0">
                  <a:latin typeface="微软雅黑" panose="020B0503020204020204" pitchFamily="34" charset="-122"/>
                  <a:cs typeface="Times New Roman" panose="02020603050405020304" pitchFamily="18" charset="0"/>
                </a:rPr>
                <a:t>Intel</a:t>
              </a: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48"/>
            <p:cNvSpPr txBox="1">
              <a:spLocks noChangeArrowheads="1"/>
            </p:cNvSpPr>
            <p:nvPr/>
          </p:nvSpPr>
          <p:spPr bwMode="auto">
            <a:xfrm>
              <a:off x="4384823" y="2434862"/>
              <a:ext cx="631582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03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90600" y="3158291"/>
            <a:ext cx="3066709" cy="405775"/>
            <a:chOff x="3818511" y="3064125"/>
            <a:chExt cx="3671244" cy="485765"/>
          </a:xfrm>
        </p:grpSpPr>
        <p:grpSp>
          <p:nvGrpSpPr>
            <p:cNvPr id="21" name="组合 20"/>
            <p:cNvGrpSpPr/>
            <p:nvPr/>
          </p:nvGrpSpPr>
          <p:grpSpPr>
            <a:xfrm>
              <a:off x="3818511" y="3064125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12BC44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12BC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5113126" y="3107704"/>
              <a:ext cx="2376629" cy="44218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游戏组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48"/>
            <p:cNvSpPr txBox="1">
              <a:spLocks noChangeArrowheads="1"/>
            </p:cNvSpPr>
            <p:nvPr/>
          </p:nvSpPr>
          <p:spPr bwMode="auto">
            <a:xfrm>
              <a:off x="4370970" y="3102364"/>
              <a:ext cx="60934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04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90600" y="3709397"/>
            <a:ext cx="3035438" cy="403883"/>
            <a:chOff x="3818511" y="3723878"/>
            <a:chExt cx="3633809" cy="483501"/>
          </a:xfrm>
        </p:grpSpPr>
        <p:grpSp>
          <p:nvGrpSpPr>
            <p:cNvPr id="27" name="组合 26"/>
            <p:cNvGrpSpPr/>
            <p:nvPr/>
          </p:nvGrpSpPr>
          <p:grpSpPr>
            <a:xfrm>
              <a:off x="3818511" y="3723878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30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FF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latin typeface="Calibri"/>
                  <a:ea typeface="宋体"/>
                </a:endParaRPr>
              </a:p>
            </p:txBody>
          </p:sp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5113128" y="3755776"/>
              <a:ext cx="2051062" cy="442187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华为组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48"/>
            <p:cNvSpPr txBox="1">
              <a:spLocks noChangeArrowheads="1"/>
            </p:cNvSpPr>
            <p:nvPr/>
          </p:nvSpPr>
          <p:spPr bwMode="auto">
            <a:xfrm>
              <a:off x="4384822" y="3755776"/>
              <a:ext cx="631582" cy="442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05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12432" y="1475587"/>
            <a:ext cx="3035438" cy="403884"/>
            <a:chOff x="3818511" y="1084860"/>
            <a:chExt cx="3633809" cy="483501"/>
          </a:xfrm>
        </p:grpSpPr>
        <p:grpSp>
          <p:nvGrpSpPr>
            <p:cNvPr id="33" name="组合 32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36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FF9B02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9B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3128" y="1090141"/>
              <a:ext cx="1988770" cy="44218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迈普组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48"/>
            <p:cNvSpPr txBox="1">
              <a:spLocks noChangeArrowheads="1"/>
            </p:cNvSpPr>
            <p:nvPr/>
          </p:nvSpPr>
          <p:spPr bwMode="auto">
            <a:xfrm>
              <a:off x="4407059" y="1138237"/>
              <a:ext cx="501137" cy="405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06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12432" y="2026701"/>
            <a:ext cx="3035438" cy="403884"/>
            <a:chOff x="3818511" y="1744615"/>
            <a:chExt cx="3633809" cy="483501"/>
          </a:xfrm>
        </p:grpSpPr>
        <p:grpSp>
          <p:nvGrpSpPr>
            <p:cNvPr id="39" name="组合 38"/>
            <p:cNvGrpSpPr/>
            <p:nvPr/>
          </p:nvGrpSpPr>
          <p:grpSpPr>
            <a:xfrm>
              <a:off x="3818511" y="1744615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07B1EC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7B1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113128" y="1779662"/>
              <a:ext cx="1988770" cy="44218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迅测组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8"/>
            <p:cNvSpPr txBox="1">
              <a:spLocks noChangeArrowheads="1"/>
            </p:cNvSpPr>
            <p:nvPr/>
          </p:nvSpPr>
          <p:spPr bwMode="auto">
            <a:xfrm>
              <a:off x="4407059" y="1786310"/>
              <a:ext cx="631582" cy="405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07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012432" y="2577816"/>
            <a:ext cx="3140968" cy="403884"/>
            <a:chOff x="3818511" y="2404370"/>
            <a:chExt cx="3760142" cy="483501"/>
          </a:xfrm>
        </p:grpSpPr>
        <p:grpSp>
          <p:nvGrpSpPr>
            <p:cNvPr id="45" name="组合 44"/>
            <p:cNvGrpSpPr/>
            <p:nvPr/>
          </p:nvGrpSpPr>
          <p:grpSpPr>
            <a:xfrm>
              <a:off x="3818511" y="240437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EC3225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9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EC3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5113126" y="2427734"/>
              <a:ext cx="2465527" cy="44218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启亦电子组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8"/>
            <p:cNvSpPr txBox="1">
              <a:spLocks noChangeArrowheads="1"/>
            </p:cNvSpPr>
            <p:nvPr/>
          </p:nvSpPr>
          <p:spPr bwMode="auto">
            <a:xfrm>
              <a:off x="4384823" y="2434862"/>
              <a:ext cx="631582" cy="405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08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012432" y="3128929"/>
            <a:ext cx="3035438" cy="405775"/>
            <a:chOff x="3818511" y="3064125"/>
            <a:chExt cx="3633809" cy="485765"/>
          </a:xfrm>
        </p:grpSpPr>
        <p:grpSp>
          <p:nvGrpSpPr>
            <p:cNvPr id="51" name="组合 50"/>
            <p:cNvGrpSpPr/>
            <p:nvPr/>
          </p:nvGrpSpPr>
          <p:grpSpPr>
            <a:xfrm>
              <a:off x="3818511" y="3064125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54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12BC44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12BC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5113128" y="3107704"/>
              <a:ext cx="2051160" cy="44218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悦然心动组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48"/>
            <p:cNvSpPr txBox="1">
              <a:spLocks noChangeArrowheads="1"/>
            </p:cNvSpPr>
            <p:nvPr/>
          </p:nvSpPr>
          <p:spPr bwMode="auto">
            <a:xfrm>
              <a:off x="4370970" y="3102364"/>
              <a:ext cx="609347" cy="405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09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012432" y="3680035"/>
            <a:ext cx="3035438" cy="403883"/>
            <a:chOff x="3818511" y="3723878"/>
            <a:chExt cx="3633809" cy="483501"/>
          </a:xfrm>
        </p:grpSpPr>
        <p:grpSp>
          <p:nvGrpSpPr>
            <p:cNvPr id="57" name="组合 56"/>
            <p:cNvGrpSpPr/>
            <p:nvPr/>
          </p:nvGrpSpPr>
          <p:grpSpPr>
            <a:xfrm>
              <a:off x="3818511" y="3723878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60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FF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 smtClea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5113128" y="3755776"/>
              <a:ext cx="2051062" cy="442187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 smtClean="0">
                  <a:latin typeface="微软雅黑" panose="020B0503020204020204" pitchFamily="34" charset="-122"/>
                  <a:cs typeface="Times New Roman" panose="02020603050405020304" pitchFamily="18" charset="0"/>
                </a:rPr>
                <a:t>挪威组</a:t>
              </a:r>
              <a:endParaRPr lang="zh-CN" altLang="zh-CN" sz="1600" kern="10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48"/>
            <p:cNvSpPr txBox="1">
              <a:spLocks noChangeArrowheads="1"/>
            </p:cNvSpPr>
            <p:nvPr/>
          </p:nvSpPr>
          <p:spPr bwMode="auto">
            <a:xfrm>
              <a:off x="4406287" y="3764697"/>
              <a:ext cx="458149" cy="405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10</a:t>
              </a:r>
              <a:endParaRPr lang="zh-CN" altLang="en-US" sz="1600" kern="0" dirty="0" smtClean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8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2894"/>
            <a:ext cx="9144000" cy="6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809750"/>
            <a:ext cx="9144000" cy="152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175260" y="2305050"/>
            <a:ext cx="883920" cy="533400"/>
          </a:xfrm>
          <a:prstGeom prst="triangle">
            <a:avLst>
              <a:gd name="adj" fmla="val 492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6200000">
            <a:off x="8435340" y="2307609"/>
            <a:ext cx="883920" cy="533400"/>
          </a:xfrm>
          <a:prstGeom prst="triangle">
            <a:avLst>
              <a:gd name="adj" fmla="val 4922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3831" y="2248584"/>
            <a:ext cx="76963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Dian</a:t>
            </a:r>
            <a:r>
              <a:rPr lang="zh-CN" altLang="en-US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团队创始人</a:t>
            </a:r>
            <a:r>
              <a:rPr lang="zh-CN" altLang="en-US" sz="4400" b="1" cap="none" spc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刘玉老师宣讲</a:t>
            </a:r>
            <a:endParaRPr lang="zh-CN" alt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36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95080" y="-1174701"/>
            <a:ext cx="2475885" cy="2475885"/>
            <a:chOff x="1809953" y="1745285"/>
            <a:chExt cx="2549486" cy="2549486"/>
          </a:xfrm>
        </p:grpSpPr>
        <p:sp>
          <p:nvSpPr>
            <p:cNvPr id="29" name="椭圆 28"/>
            <p:cNvSpPr/>
            <p:nvPr/>
          </p:nvSpPr>
          <p:spPr>
            <a:xfrm>
              <a:off x="2377190" y="2318432"/>
              <a:ext cx="1403193" cy="1403193"/>
            </a:xfrm>
            <a:prstGeom prst="ellipse">
              <a:avLst/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125674" y="2061006"/>
              <a:ext cx="1918045" cy="1918045"/>
            </a:xfrm>
            <a:prstGeom prst="ellipse">
              <a:avLst/>
            </a:prstGeom>
            <a:noFill/>
            <a:ln w="6350">
              <a:solidFill>
                <a:srgbClr val="1FD2F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809953" y="1745285"/>
              <a:ext cx="2549486" cy="2549486"/>
            </a:xfrm>
            <a:prstGeom prst="ellipse">
              <a:avLst/>
            </a:prstGeom>
            <a:noFill/>
            <a:ln w="3175">
              <a:solidFill>
                <a:srgbClr val="1FD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88660" y="2234866"/>
              <a:ext cx="1570324" cy="1570324"/>
            </a:xfrm>
            <a:prstGeom prst="ellipse">
              <a:avLst/>
            </a:prstGeom>
            <a:noFill/>
            <a:ln w="6350">
              <a:solidFill>
                <a:srgbClr val="7EC4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/>
            <p:cNvSpPr>
              <a:spLocks noChangeAspect="1"/>
            </p:cNvSpPr>
            <p:nvPr/>
          </p:nvSpPr>
          <p:spPr>
            <a:xfrm>
              <a:off x="2125296" y="2061006"/>
              <a:ext cx="1918800" cy="1918800"/>
            </a:xfrm>
            <a:prstGeom prst="arc">
              <a:avLst>
                <a:gd name="adj1" fmla="val 12406543"/>
                <a:gd name="adj2" fmla="val 14036026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弧形 34"/>
            <p:cNvSpPr>
              <a:spLocks noChangeAspect="1"/>
            </p:cNvSpPr>
            <p:nvPr/>
          </p:nvSpPr>
          <p:spPr>
            <a:xfrm>
              <a:off x="2125108" y="2060251"/>
              <a:ext cx="1918800" cy="1918800"/>
            </a:xfrm>
            <a:prstGeom prst="arc">
              <a:avLst>
                <a:gd name="adj1" fmla="val 1039142"/>
                <a:gd name="adj2" fmla="val 2592459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rot="20700000">
              <a:off x="2765500" y="2307178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 rot="9900000">
              <a:off x="3112286" y="3689111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01478" y="1393810"/>
            <a:ext cx="4502944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8625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贝贝组</a:t>
            </a:r>
            <a:endParaRPr lang="en-US" altLang="zh-CN" sz="8625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336232" y="235810"/>
            <a:ext cx="713800" cy="448356"/>
            <a:chOff x="8448309" y="1635584"/>
            <a:chExt cx="951733" cy="597808"/>
          </a:xfrm>
        </p:grpSpPr>
        <p:sp>
          <p:nvSpPr>
            <p:cNvPr id="19" name="平行四边形 18"/>
            <p:cNvSpPr/>
            <p:nvPr/>
          </p:nvSpPr>
          <p:spPr>
            <a:xfrm flipV="1">
              <a:off x="8788854" y="1635584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V="1">
              <a:off x="8448309" y="1635584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769769" y="159424"/>
            <a:ext cx="3476625" cy="496547"/>
            <a:chOff x="7680325" y="1543262"/>
            <a:chExt cx="4635500" cy="662062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10597287" y="1953705"/>
              <a:ext cx="1718538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0322378" y="1951324"/>
              <a:ext cx="279670" cy="25400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9107941" y="1543262"/>
              <a:ext cx="467686" cy="662062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9571141" y="2202943"/>
              <a:ext cx="756000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680325" y="1543262"/>
              <a:ext cx="1427619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/>
            <p:cNvGrpSpPr/>
            <p:nvPr/>
          </p:nvGrpSpPr>
          <p:grpSpPr>
            <a:xfrm flipH="1" flipV="1">
              <a:off x="9528353" y="1949067"/>
              <a:ext cx="933860" cy="175419"/>
              <a:chOff x="1728607" y="4123893"/>
              <a:chExt cx="933860" cy="175419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1728607" y="4123893"/>
                <a:ext cx="933860" cy="175419"/>
              </a:xfrm>
              <a:custGeom>
                <a:avLst/>
                <a:gdLst>
                  <a:gd name="connsiteX0" fmla="*/ 194696 w 933860"/>
                  <a:gd name="connsiteY0" fmla="*/ 0 h 175419"/>
                  <a:gd name="connsiteX1" fmla="*/ 816130 w 933860"/>
                  <a:gd name="connsiteY1" fmla="*/ 0 h 175419"/>
                  <a:gd name="connsiteX2" fmla="*/ 933860 w 933860"/>
                  <a:gd name="connsiteY2" fmla="*/ 175419 h 175419"/>
                  <a:gd name="connsiteX3" fmla="*/ 0 w 933860"/>
                  <a:gd name="connsiteY3" fmla="*/ 175419 h 17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60" h="175419">
                    <a:moveTo>
                      <a:pt x="194696" y="0"/>
                    </a:moveTo>
                    <a:lnTo>
                      <a:pt x="816130" y="0"/>
                    </a:lnTo>
                    <a:lnTo>
                      <a:pt x="933860" y="175419"/>
                    </a:lnTo>
                    <a:lnTo>
                      <a:pt x="0" y="175419"/>
                    </a:lnTo>
                    <a:close/>
                  </a:path>
                </a:pathLst>
              </a:custGeom>
              <a:noFill/>
              <a:ln w="12700">
                <a:solidFill>
                  <a:srgbClr val="20F6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55482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008013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060544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113075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165606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218137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2270668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323199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37573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2428261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248079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2094214" y="4453682"/>
            <a:ext cx="713800" cy="448356"/>
            <a:chOff x="2792285" y="4019625"/>
            <a:chExt cx="951733" cy="597808"/>
          </a:xfrm>
        </p:grpSpPr>
        <p:sp>
          <p:nvSpPr>
            <p:cNvPr id="61" name="平行四边形 60"/>
            <p:cNvSpPr/>
            <p:nvPr/>
          </p:nvSpPr>
          <p:spPr>
            <a:xfrm flipH="1">
              <a:off x="2792285" y="4019625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3132830" y="4019625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-68315" y="4474137"/>
            <a:ext cx="3463025" cy="497142"/>
            <a:chOff x="-91087" y="4046899"/>
            <a:chExt cx="4617367" cy="66285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91087" y="4299312"/>
              <a:ext cx="1686128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1590279" y="4047693"/>
              <a:ext cx="279670" cy="25400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2616700" y="4047693"/>
              <a:ext cx="467686" cy="662062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865186" y="4046899"/>
              <a:ext cx="756000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3084386" y="4709755"/>
              <a:ext cx="1441894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1728607" y="4123893"/>
              <a:ext cx="933860" cy="175419"/>
              <a:chOff x="1728607" y="4123893"/>
              <a:chExt cx="933860" cy="175419"/>
            </a:xfrm>
          </p:grpSpPr>
          <p:sp>
            <p:nvSpPr>
              <p:cNvPr id="78" name="任意多边形 77"/>
              <p:cNvSpPr/>
              <p:nvPr/>
            </p:nvSpPr>
            <p:spPr>
              <a:xfrm>
                <a:off x="1728607" y="4123893"/>
                <a:ext cx="933860" cy="175419"/>
              </a:xfrm>
              <a:custGeom>
                <a:avLst/>
                <a:gdLst>
                  <a:gd name="connsiteX0" fmla="*/ 194696 w 933860"/>
                  <a:gd name="connsiteY0" fmla="*/ 0 h 175419"/>
                  <a:gd name="connsiteX1" fmla="*/ 816130 w 933860"/>
                  <a:gd name="connsiteY1" fmla="*/ 0 h 175419"/>
                  <a:gd name="connsiteX2" fmla="*/ 933860 w 933860"/>
                  <a:gd name="connsiteY2" fmla="*/ 175419 h 175419"/>
                  <a:gd name="connsiteX3" fmla="*/ 0 w 933860"/>
                  <a:gd name="connsiteY3" fmla="*/ 175419 h 17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60" h="175419">
                    <a:moveTo>
                      <a:pt x="194696" y="0"/>
                    </a:moveTo>
                    <a:lnTo>
                      <a:pt x="816130" y="0"/>
                    </a:lnTo>
                    <a:lnTo>
                      <a:pt x="933860" y="175419"/>
                    </a:lnTo>
                    <a:lnTo>
                      <a:pt x="0" y="175419"/>
                    </a:lnTo>
                    <a:close/>
                  </a:path>
                </a:pathLst>
              </a:custGeom>
              <a:noFill/>
              <a:ln w="12700">
                <a:solidFill>
                  <a:srgbClr val="20F6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955482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008013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2060544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113075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2165606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2218137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2270668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2323199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237573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2428261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248079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406923" y="3483024"/>
            <a:ext cx="2475885" cy="2475885"/>
            <a:chOff x="1809953" y="1745285"/>
            <a:chExt cx="2549486" cy="2549486"/>
          </a:xfrm>
        </p:grpSpPr>
        <p:sp>
          <p:nvSpPr>
            <p:cNvPr id="124" name="椭圆 123"/>
            <p:cNvSpPr/>
            <p:nvPr/>
          </p:nvSpPr>
          <p:spPr>
            <a:xfrm>
              <a:off x="2377190" y="2318432"/>
              <a:ext cx="1403193" cy="1403193"/>
            </a:xfrm>
            <a:prstGeom prst="ellipse">
              <a:avLst/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2125674" y="2061006"/>
              <a:ext cx="1918045" cy="1918045"/>
            </a:xfrm>
            <a:prstGeom prst="ellipse">
              <a:avLst/>
            </a:prstGeom>
            <a:noFill/>
            <a:ln w="6350">
              <a:solidFill>
                <a:srgbClr val="1FD2F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809953" y="1745285"/>
              <a:ext cx="2549486" cy="2549486"/>
            </a:xfrm>
            <a:prstGeom prst="ellipse">
              <a:avLst/>
            </a:prstGeom>
            <a:noFill/>
            <a:ln w="3175">
              <a:solidFill>
                <a:srgbClr val="1FD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2288660" y="2234866"/>
              <a:ext cx="1570324" cy="1570324"/>
            </a:xfrm>
            <a:prstGeom prst="ellipse">
              <a:avLst/>
            </a:prstGeom>
            <a:noFill/>
            <a:ln w="6350">
              <a:solidFill>
                <a:srgbClr val="7EC4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弧形 127"/>
            <p:cNvSpPr>
              <a:spLocks noChangeAspect="1"/>
            </p:cNvSpPr>
            <p:nvPr/>
          </p:nvSpPr>
          <p:spPr>
            <a:xfrm>
              <a:off x="2125296" y="2061006"/>
              <a:ext cx="1918800" cy="1918800"/>
            </a:xfrm>
            <a:prstGeom prst="arc">
              <a:avLst>
                <a:gd name="adj1" fmla="val 12406543"/>
                <a:gd name="adj2" fmla="val 14036026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弧形 128"/>
            <p:cNvSpPr>
              <a:spLocks noChangeAspect="1"/>
            </p:cNvSpPr>
            <p:nvPr/>
          </p:nvSpPr>
          <p:spPr>
            <a:xfrm>
              <a:off x="2125108" y="2060251"/>
              <a:ext cx="1918800" cy="1918800"/>
            </a:xfrm>
            <a:prstGeom prst="arc">
              <a:avLst>
                <a:gd name="adj1" fmla="val 1039142"/>
                <a:gd name="adj2" fmla="val 2592459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任意多边形 129"/>
            <p:cNvSpPr/>
            <p:nvPr/>
          </p:nvSpPr>
          <p:spPr>
            <a:xfrm rot="20700000">
              <a:off x="2765500" y="2307178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任意多边形 130"/>
            <p:cNvSpPr/>
            <p:nvPr/>
          </p:nvSpPr>
          <p:spPr>
            <a:xfrm rot="9900000">
              <a:off x="3112286" y="3689111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2" name="文本框 131"/>
          <p:cNvSpPr txBox="1"/>
          <p:nvPr/>
        </p:nvSpPr>
        <p:spPr>
          <a:xfrm>
            <a:off x="2604235" y="3299736"/>
            <a:ext cx="4048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21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负责人：张中洋（</a:t>
            </a:r>
            <a:r>
              <a:rPr lang="en-US" altLang="zh-CN" sz="21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</a:t>
            </a:r>
            <a:r>
              <a:rPr lang="zh-CN" altLang="en-US" sz="21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级种子班）</a:t>
            </a:r>
            <a:endParaRPr lang="en-US" altLang="zh-CN" sz="2100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1885" y="235810"/>
            <a:ext cx="537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b="1" dirty="0">
                <a:solidFill>
                  <a:srgbClr val="4472C4">
                    <a:lumMod val="20000"/>
                    <a:lumOff val="80000"/>
                  </a:srgbClr>
                </a:solidFill>
                <a:latin typeface="Calibri"/>
                <a:ea typeface="宋体" panose="02010600030101010101" pitchFamily="2" charset="-122"/>
              </a:rPr>
              <a:t>Dian</a:t>
            </a:r>
            <a:r>
              <a:rPr lang="zh-CN" altLang="en-US" sz="2400" b="1" dirty="0">
                <a:solidFill>
                  <a:srgbClr val="4472C4">
                    <a:lumMod val="20000"/>
                    <a:lumOff val="80000"/>
                  </a:srgbClr>
                </a:solidFill>
                <a:latin typeface="Calibri"/>
                <a:ea typeface="宋体" panose="02010600030101010101" pitchFamily="2" charset="-122"/>
              </a:rPr>
              <a:t>团队研究方向之一 </a:t>
            </a:r>
            <a:r>
              <a:rPr lang="en-US" altLang="zh-CN" sz="2400" b="1" dirty="0">
                <a:solidFill>
                  <a:srgbClr val="4472C4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4472C4">
                    <a:lumMod val="20000"/>
                    <a:lumOff val="80000"/>
                  </a:srgbClr>
                </a:solidFill>
                <a:latin typeface="Calibri"/>
                <a:ea typeface="宋体" panose="02010600030101010101" pitchFamily="2" charset="-122"/>
              </a:rPr>
              <a:t>人工智能</a:t>
            </a:r>
          </a:p>
        </p:txBody>
      </p:sp>
    </p:spTree>
    <p:extLst>
      <p:ext uri="{BB962C8B-B14F-4D97-AF65-F5344CB8AC3E}">
        <p14:creationId xmlns:p14="http://schemas.microsoft.com/office/powerpoint/2010/main" val="29535814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ac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600"/>
                            </p:stCondLst>
                            <p:childTnLst>
                              <p:par>
                                <p:cTn id="47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32" grpId="0"/>
      <p:bldP spid="13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 rot="10800000">
            <a:off x="173831" y="213836"/>
            <a:ext cx="267653" cy="247650"/>
            <a:chOff x="2909925" y="529575"/>
            <a:chExt cx="462807" cy="427775"/>
          </a:xfrm>
        </p:grpSpPr>
        <p:sp>
          <p:nvSpPr>
            <p:cNvPr id="49" name="任意多边形 48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677752" y="4669631"/>
            <a:ext cx="248126" cy="229553"/>
            <a:chOff x="2909925" y="529575"/>
            <a:chExt cx="462807" cy="427775"/>
          </a:xfrm>
        </p:grpSpPr>
        <p:sp>
          <p:nvSpPr>
            <p:cNvPr id="60" name="任意多边形 5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6200000">
            <a:off x="8710136" y="214313"/>
            <a:ext cx="267653" cy="247650"/>
            <a:chOff x="2909925" y="529575"/>
            <a:chExt cx="462807" cy="427775"/>
          </a:xfrm>
        </p:grpSpPr>
        <p:sp>
          <p:nvSpPr>
            <p:cNvPr id="65" name="任意多边形 6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5400000">
            <a:off x="212408" y="4664392"/>
            <a:ext cx="248126" cy="229553"/>
            <a:chOff x="2909925" y="529575"/>
            <a:chExt cx="462807" cy="427775"/>
          </a:xfrm>
        </p:grpSpPr>
        <p:sp>
          <p:nvSpPr>
            <p:cNvPr id="36" name="任意多边形 35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366067" y="289286"/>
            <a:ext cx="45719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4500" dirty="0"/>
              <a:t>为什么叫贝贝组？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667883" y="1585856"/>
            <a:ext cx="6683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5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</a:rPr>
              <a:t>我们的合作公司是贝贝网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</a:endParaRPr>
          </a:p>
          <a:p>
            <a:pPr marL="540544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</a:rPr>
              <a:t>16</a:t>
            </a: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</a:rPr>
              <a:t>名</a:t>
            </a:r>
            <a:r>
              <a:rPr lang="en-US" altLang="zh-CN" sz="240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</a:rPr>
              <a:t>Dian</a:t>
            </a: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</a:rPr>
              <a:t>团队出站老队员成立的创业公司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</a:endParaRPr>
          </a:p>
          <a:p>
            <a:pPr marL="540544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</a:rPr>
              <a:t>独角兽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</a:endParaRPr>
          </a:p>
          <a:p>
            <a:pPr marL="540544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</a:rPr>
              <a:t>全国 </a:t>
            </a:r>
            <a:r>
              <a:rPr lang="zh-CN" altLang="en-US" sz="2400" b="1" dirty="0">
                <a:solidFill>
                  <a:srgbClr val="20F6FE"/>
                </a:solidFill>
                <a:latin typeface="微软雅黑" panose="020B0503020204020204" pitchFamily="34" charset="-122"/>
              </a:rPr>
              <a:t>最大 </a:t>
            </a: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</a:rPr>
              <a:t>的母婴电商平台</a:t>
            </a:r>
          </a:p>
        </p:txBody>
      </p:sp>
    </p:spTree>
    <p:extLst>
      <p:ext uri="{BB962C8B-B14F-4D97-AF65-F5344CB8AC3E}">
        <p14:creationId xmlns:p14="http://schemas.microsoft.com/office/powerpoint/2010/main" val="25829475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rot="10800000">
            <a:off x="173831" y="213836"/>
            <a:ext cx="267653" cy="247650"/>
            <a:chOff x="2909925" y="529575"/>
            <a:chExt cx="462807" cy="427775"/>
          </a:xfrm>
        </p:grpSpPr>
        <p:sp>
          <p:nvSpPr>
            <p:cNvPr id="23" name="任意多边形 22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77752" y="4669631"/>
            <a:ext cx="248126" cy="229553"/>
            <a:chOff x="2909925" y="529575"/>
            <a:chExt cx="462807" cy="427775"/>
          </a:xfrm>
        </p:grpSpPr>
        <p:sp>
          <p:nvSpPr>
            <p:cNvPr id="12" name="任意多边形 11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5400000">
            <a:off x="212408" y="4664392"/>
            <a:ext cx="248126" cy="229553"/>
            <a:chOff x="2909925" y="529575"/>
            <a:chExt cx="462807" cy="427775"/>
          </a:xfrm>
        </p:grpSpPr>
        <p:sp>
          <p:nvSpPr>
            <p:cNvPr id="30" name="任意多边形 2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54443" y="289286"/>
            <a:ext cx="53783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4500" dirty="0"/>
              <a:t>我们的研发目标是？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74563" y="1821595"/>
            <a:ext cx="5723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5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打造人工智能客服，智能解答用户问题</a:t>
            </a: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定位于母婴的细分领域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目标准确率达到</a:t>
            </a:r>
            <a:r>
              <a:rPr lang="en-US" altLang="zh-CN" sz="2400" dirty="0">
                <a:solidFill>
                  <a:prstClr val="white">
                    <a:lumMod val="85000"/>
                  </a:prstClr>
                </a:solidFill>
              </a:rPr>
              <a:t>90%</a:t>
            </a:r>
          </a:p>
        </p:txBody>
      </p:sp>
    </p:spTree>
    <p:extLst>
      <p:ext uri="{BB962C8B-B14F-4D97-AF65-F5344CB8AC3E}">
        <p14:creationId xmlns:p14="http://schemas.microsoft.com/office/powerpoint/2010/main" val="42003195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rot="10800000">
            <a:off x="173831" y="213836"/>
            <a:ext cx="267653" cy="247650"/>
            <a:chOff x="2909925" y="529575"/>
            <a:chExt cx="462807" cy="427775"/>
          </a:xfrm>
        </p:grpSpPr>
        <p:sp>
          <p:nvSpPr>
            <p:cNvPr id="23" name="任意多边形 22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77752" y="4669631"/>
            <a:ext cx="248126" cy="229553"/>
            <a:chOff x="2909925" y="529575"/>
            <a:chExt cx="462807" cy="427775"/>
          </a:xfrm>
        </p:grpSpPr>
        <p:sp>
          <p:nvSpPr>
            <p:cNvPr id="12" name="任意多边形 11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5400000">
            <a:off x="212408" y="4664392"/>
            <a:ext cx="248126" cy="229553"/>
            <a:chOff x="2909925" y="529575"/>
            <a:chExt cx="462807" cy="427775"/>
          </a:xfrm>
        </p:grpSpPr>
        <p:sp>
          <p:nvSpPr>
            <p:cNvPr id="30" name="任意多边形 2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63231" y="289286"/>
            <a:ext cx="53783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4500" dirty="0"/>
              <a:t>我们要使用的技术？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835523" y="1707776"/>
            <a:ext cx="4428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5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自然语言处理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机器学习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深度学习、增强学习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数据挖掘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8710136" y="214313"/>
            <a:ext cx="267653" cy="247650"/>
            <a:chOff x="2909925" y="529575"/>
            <a:chExt cx="462807" cy="427775"/>
          </a:xfrm>
        </p:grpSpPr>
        <p:sp>
          <p:nvSpPr>
            <p:cNvPr id="17" name="任意多边形 16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4385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rot="10800000">
            <a:off x="173831" y="213836"/>
            <a:ext cx="267653" cy="247650"/>
            <a:chOff x="2909925" y="529575"/>
            <a:chExt cx="462807" cy="427775"/>
          </a:xfrm>
        </p:grpSpPr>
        <p:sp>
          <p:nvSpPr>
            <p:cNvPr id="23" name="任意多边形 22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77752" y="4669631"/>
            <a:ext cx="248126" cy="229553"/>
            <a:chOff x="2909925" y="529575"/>
            <a:chExt cx="462807" cy="427775"/>
          </a:xfrm>
        </p:grpSpPr>
        <p:sp>
          <p:nvSpPr>
            <p:cNvPr id="12" name="任意多边形 11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5400000">
            <a:off x="212408" y="4664392"/>
            <a:ext cx="248126" cy="229553"/>
            <a:chOff x="2909925" y="529575"/>
            <a:chExt cx="462807" cy="427775"/>
          </a:xfrm>
        </p:grpSpPr>
        <p:sp>
          <p:nvSpPr>
            <p:cNvPr id="30" name="任意多边形 2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63231" y="289286"/>
            <a:ext cx="42242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4500" dirty="0"/>
              <a:t>你要付出什么？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863965" y="1811655"/>
            <a:ext cx="4414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5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对</a:t>
            </a:r>
            <a:r>
              <a:rPr lang="en-US" altLang="zh-CN" sz="2400" dirty="0">
                <a:solidFill>
                  <a:prstClr val="white">
                    <a:lumMod val="85000"/>
                  </a:prstClr>
                </a:solidFill>
              </a:rPr>
              <a:t>AI</a:t>
            </a: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的兴趣和热情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每周</a:t>
            </a:r>
            <a:r>
              <a:rPr lang="en-US" altLang="zh-CN" sz="2400" dirty="0">
                <a:solidFill>
                  <a:prstClr val="white">
                    <a:lumMod val="85000"/>
                  </a:prstClr>
                </a:solidFill>
              </a:rPr>
              <a:t>20</a:t>
            </a: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小时以上的时间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遵守团队要求和组内安排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8710136" y="214313"/>
            <a:ext cx="267653" cy="247650"/>
            <a:chOff x="2909925" y="529575"/>
            <a:chExt cx="462807" cy="427775"/>
          </a:xfrm>
        </p:grpSpPr>
        <p:sp>
          <p:nvSpPr>
            <p:cNvPr id="17" name="任意多边形 16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5620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rot="10800000">
            <a:off x="173831" y="213836"/>
            <a:ext cx="267653" cy="247650"/>
            <a:chOff x="2909925" y="529575"/>
            <a:chExt cx="462807" cy="427775"/>
          </a:xfrm>
        </p:grpSpPr>
        <p:sp>
          <p:nvSpPr>
            <p:cNvPr id="23" name="任意多边形 22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77752" y="4669631"/>
            <a:ext cx="248126" cy="229553"/>
            <a:chOff x="2909925" y="529575"/>
            <a:chExt cx="462807" cy="427775"/>
          </a:xfrm>
        </p:grpSpPr>
        <p:sp>
          <p:nvSpPr>
            <p:cNvPr id="12" name="任意多边形 11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5400000">
            <a:off x="212408" y="4664392"/>
            <a:ext cx="248126" cy="229553"/>
            <a:chOff x="2909925" y="529575"/>
            <a:chExt cx="462807" cy="427775"/>
          </a:xfrm>
        </p:grpSpPr>
        <p:sp>
          <p:nvSpPr>
            <p:cNvPr id="30" name="任意多边形 2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827903" y="1737385"/>
            <a:ext cx="4428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5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参与真实智能客服系统的搭建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学习先进的人工智能技术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>
                    <a:lumMod val="85000"/>
                  </a:prstClr>
                </a:solidFill>
              </a:rPr>
              <a:t>认识一群志同道合的朋友</a:t>
            </a: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05808" y="243727"/>
            <a:ext cx="42242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4500" dirty="0"/>
              <a:t>你能得到什么？</a:t>
            </a:r>
          </a:p>
        </p:txBody>
      </p:sp>
      <p:grpSp>
        <p:nvGrpSpPr>
          <p:cNvPr id="16" name="组合 15"/>
          <p:cNvGrpSpPr/>
          <p:nvPr/>
        </p:nvGrpSpPr>
        <p:grpSpPr>
          <a:xfrm rot="16200000">
            <a:off x="8710136" y="214313"/>
            <a:ext cx="267653" cy="247650"/>
            <a:chOff x="2909925" y="529575"/>
            <a:chExt cx="462807" cy="427775"/>
          </a:xfrm>
        </p:grpSpPr>
        <p:sp>
          <p:nvSpPr>
            <p:cNvPr id="17" name="任意多边形 16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7076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 rot="10800000">
            <a:off x="173831" y="213836"/>
            <a:ext cx="267653" cy="247650"/>
            <a:chOff x="2909925" y="529575"/>
            <a:chExt cx="462807" cy="427775"/>
          </a:xfrm>
        </p:grpSpPr>
        <p:sp>
          <p:nvSpPr>
            <p:cNvPr id="2" name="任意多边形 1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677752" y="4684871"/>
            <a:ext cx="248126" cy="229553"/>
            <a:chOff x="2909925" y="529575"/>
            <a:chExt cx="462807" cy="427775"/>
          </a:xfrm>
        </p:grpSpPr>
        <p:sp>
          <p:nvSpPr>
            <p:cNvPr id="60" name="任意多边形 5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>
            <a:off x="8710136" y="214313"/>
            <a:ext cx="267653" cy="247650"/>
            <a:chOff x="2909925" y="529575"/>
            <a:chExt cx="462807" cy="427775"/>
          </a:xfrm>
        </p:grpSpPr>
        <p:sp>
          <p:nvSpPr>
            <p:cNvPr id="40" name="任意多边形 3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 rot="5400000">
            <a:off x="212408" y="4664392"/>
            <a:ext cx="248126" cy="229553"/>
            <a:chOff x="2909925" y="529575"/>
            <a:chExt cx="462807" cy="427775"/>
          </a:xfrm>
        </p:grpSpPr>
        <p:sp>
          <p:nvSpPr>
            <p:cNvPr id="86" name="任意多边形 85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454443" y="279729"/>
            <a:ext cx="30700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4500" dirty="0"/>
              <a:t>我们是谁？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97608" y="1184481"/>
            <a:ext cx="3865161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6858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</a:p>
          <a:p>
            <a:pPr defTabSz="685800"/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张中洋（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级种子班）</a:t>
            </a:r>
            <a:endParaRPr lang="en-US" altLang="zh-CN" sz="2400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97607" y="2218031"/>
            <a:ext cx="401103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6858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685800">
              <a:spcAft>
                <a:spcPts val="900"/>
              </a:spcAft>
            </a:pP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张凡宇（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级种子班）</a:t>
            </a:r>
            <a:endParaRPr lang="en-US" altLang="zh-CN" sz="2400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spcAft>
                <a:spcPts val="900"/>
              </a:spcAft>
            </a:pP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李泽康（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级种子班）</a:t>
            </a:r>
            <a:endParaRPr lang="en-US" altLang="zh-CN" sz="2400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spcAft>
                <a:spcPts val="900"/>
              </a:spcAft>
            </a:pP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孙昊海（计算机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1604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spcAft>
                <a:spcPts val="900"/>
              </a:spcAft>
            </a:pP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李黔宁（自动化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1603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2400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24882" y="1215468"/>
            <a:ext cx="4667816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6858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</a:p>
          <a:p>
            <a:pPr defTabSz="685800"/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王兴刚 （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Dian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CTO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301867" y="2679434"/>
            <a:ext cx="4011034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spcAft>
                <a:spcPts val="900"/>
              </a:spcAft>
            </a:pP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钟嘉伦（计算机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1604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spcAft>
                <a:spcPts val="900"/>
              </a:spcAft>
            </a:pP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   涛（计算机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1601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2400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spcAft>
                <a:spcPts val="900"/>
              </a:spcAft>
            </a:pP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伍瀚缘（计算计</a:t>
            </a:r>
            <a:r>
              <a:rPr lang="en-US" altLang="zh-CN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1705 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51031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95080" y="-1174701"/>
            <a:ext cx="2475885" cy="2475885"/>
            <a:chOff x="1809953" y="1745285"/>
            <a:chExt cx="2549486" cy="2549486"/>
          </a:xfrm>
        </p:grpSpPr>
        <p:sp>
          <p:nvSpPr>
            <p:cNvPr id="29" name="椭圆 28"/>
            <p:cNvSpPr/>
            <p:nvPr/>
          </p:nvSpPr>
          <p:spPr>
            <a:xfrm>
              <a:off x="2377190" y="2318432"/>
              <a:ext cx="1403193" cy="1403193"/>
            </a:xfrm>
            <a:prstGeom prst="ellipse">
              <a:avLst/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125674" y="2061006"/>
              <a:ext cx="1918045" cy="1918045"/>
            </a:xfrm>
            <a:prstGeom prst="ellipse">
              <a:avLst/>
            </a:prstGeom>
            <a:noFill/>
            <a:ln w="6350">
              <a:solidFill>
                <a:srgbClr val="1FD2F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809953" y="1745285"/>
              <a:ext cx="2549486" cy="2549486"/>
            </a:xfrm>
            <a:prstGeom prst="ellipse">
              <a:avLst/>
            </a:prstGeom>
            <a:noFill/>
            <a:ln w="3175">
              <a:solidFill>
                <a:srgbClr val="1FD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88660" y="2234866"/>
              <a:ext cx="1570324" cy="1570324"/>
            </a:xfrm>
            <a:prstGeom prst="ellipse">
              <a:avLst/>
            </a:prstGeom>
            <a:noFill/>
            <a:ln w="6350">
              <a:solidFill>
                <a:srgbClr val="7EC4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/>
            <p:cNvSpPr>
              <a:spLocks noChangeAspect="1"/>
            </p:cNvSpPr>
            <p:nvPr/>
          </p:nvSpPr>
          <p:spPr>
            <a:xfrm>
              <a:off x="2125296" y="2061006"/>
              <a:ext cx="1918800" cy="1918800"/>
            </a:xfrm>
            <a:prstGeom prst="arc">
              <a:avLst>
                <a:gd name="adj1" fmla="val 12406543"/>
                <a:gd name="adj2" fmla="val 14036026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弧形 34"/>
            <p:cNvSpPr>
              <a:spLocks noChangeAspect="1"/>
            </p:cNvSpPr>
            <p:nvPr/>
          </p:nvSpPr>
          <p:spPr>
            <a:xfrm>
              <a:off x="2125108" y="2060251"/>
              <a:ext cx="1918800" cy="1918800"/>
            </a:xfrm>
            <a:prstGeom prst="arc">
              <a:avLst>
                <a:gd name="adj1" fmla="val 1039142"/>
                <a:gd name="adj2" fmla="val 2592459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rot="20700000">
              <a:off x="2765500" y="2307178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 rot="9900000">
              <a:off x="3112286" y="3689111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4609" y="2075461"/>
            <a:ext cx="5478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54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欢迎加入贝贝组！</a:t>
            </a:r>
            <a:endParaRPr lang="en-US" altLang="zh-CN" sz="5400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336232" y="240292"/>
            <a:ext cx="713800" cy="448356"/>
            <a:chOff x="8448309" y="1635584"/>
            <a:chExt cx="951733" cy="597808"/>
          </a:xfrm>
        </p:grpSpPr>
        <p:sp>
          <p:nvSpPr>
            <p:cNvPr id="19" name="平行四边形 18"/>
            <p:cNvSpPr/>
            <p:nvPr/>
          </p:nvSpPr>
          <p:spPr>
            <a:xfrm flipV="1">
              <a:off x="8788854" y="1635584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V="1">
              <a:off x="8448309" y="1635584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769769" y="163906"/>
            <a:ext cx="3476625" cy="496547"/>
            <a:chOff x="7680325" y="1543262"/>
            <a:chExt cx="4635500" cy="662062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10597287" y="1953705"/>
              <a:ext cx="1718538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0322378" y="1951324"/>
              <a:ext cx="279670" cy="25400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9107941" y="1543262"/>
              <a:ext cx="467686" cy="662062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9571141" y="2202943"/>
              <a:ext cx="756000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680325" y="1543262"/>
              <a:ext cx="1427619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/>
            <p:cNvGrpSpPr/>
            <p:nvPr/>
          </p:nvGrpSpPr>
          <p:grpSpPr>
            <a:xfrm flipH="1" flipV="1">
              <a:off x="9528353" y="1949067"/>
              <a:ext cx="933860" cy="175419"/>
              <a:chOff x="1728607" y="4123893"/>
              <a:chExt cx="933860" cy="175419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1728607" y="4123893"/>
                <a:ext cx="933860" cy="175419"/>
              </a:xfrm>
              <a:custGeom>
                <a:avLst/>
                <a:gdLst>
                  <a:gd name="connsiteX0" fmla="*/ 194696 w 933860"/>
                  <a:gd name="connsiteY0" fmla="*/ 0 h 175419"/>
                  <a:gd name="connsiteX1" fmla="*/ 816130 w 933860"/>
                  <a:gd name="connsiteY1" fmla="*/ 0 h 175419"/>
                  <a:gd name="connsiteX2" fmla="*/ 933860 w 933860"/>
                  <a:gd name="connsiteY2" fmla="*/ 175419 h 175419"/>
                  <a:gd name="connsiteX3" fmla="*/ 0 w 933860"/>
                  <a:gd name="connsiteY3" fmla="*/ 175419 h 17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60" h="175419">
                    <a:moveTo>
                      <a:pt x="194696" y="0"/>
                    </a:moveTo>
                    <a:lnTo>
                      <a:pt x="816130" y="0"/>
                    </a:lnTo>
                    <a:lnTo>
                      <a:pt x="933860" y="175419"/>
                    </a:lnTo>
                    <a:lnTo>
                      <a:pt x="0" y="175419"/>
                    </a:lnTo>
                    <a:close/>
                  </a:path>
                </a:pathLst>
              </a:custGeom>
              <a:noFill/>
              <a:ln w="12700">
                <a:solidFill>
                  <a:srgbClr val="20F6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55482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008013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060544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113075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165606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218137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2270668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323199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37573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2428261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248079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2094214" y="4458171"/>
            <a:ext cx="713800" cy="448356"/>
            <a:chOff x="2792285" y="4019625"/>
            <a:chExt cx="951733" cy="597808"/>
          </a:xfrm>
        </p:grpSpPr>
        <p:sp>
          <p:nvSpPr>
            <p:cNvPr id="61" name="平行四边形 60"/>
            <p:cNvSpPr/>
            <p:nvPr/>
          </p:nvSpPr>
          <p:spPr>
            <a:xfrm flipH="1">
              <a:off x="2792285" y="4019625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3132830" y="4019625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-68315" y="4478627"/>
            <a:ext cx="3463025" cy="497143"/>
            <a:chOff x="-91087" y="4046899"/>
            <a:chExt cx="4617367" cy="66285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91087" y="4299312"/>
              <a:ext cx="1686128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1590279" y="4047693"/>
              <a:ext cx="279670" cy="25400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2616700" y="4047693"/>
              <a:ext cx="467686" cy="662062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865186" y="4046899"/>
              <a:ext cx="756000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3084386" y="4709755"/>
              <a:ext cx="1441894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1728607" y="4123893"/>
              <a:ext cx="933860" cy="175419"/>
              <a:chOff x="1728607" y="4123893"/>
              <a:chExt cx="933860" cy="175419"/>
            </a:xfrm>
          </p:grpSpPr>
          <p:sp>
            <p:nvSpPr>
              <p:cNvPr id="78" name="任意多边形 77"/>
              <p:cNvSpPr/>
              <p:nvPr/>
            </p:nvSpPr>
            <p:spPr>
              <a:xfrm>
                <a:off x="1728607" y="4123893"/>
                <a:ext cx="933860" cy="175419"/>
              </a:xfrm>
              <a:custGeom>
                <a:avLst/>
                <a:gdLst>
                  <a:gd name="connsiteX0" fmla="*/ 194696 w 933860"/>
                  <a:gd name="connsiteY0" fmla="*/ 0 h 175419"/>
                  <a:gd name="connsiteX1" fmla="*/ 816130 w 933860"/>
                  <a:gd name="connsiteY1" fmla="*/ 0 h 175419"/>
                  <a:gd name="connsiteX2" fmla="*/ 933860 w 933860"/>
                  <a:gd name="connsiteY2" fmla="*/ 175419 h 175419"/>
                  <a:gd name="connsiteX3" fmla="*/ 0 w 933860"/>
                  <a:gd name="connsiteY3" fmla="*/ 175419 h 17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60" h="175419">
                    <a:moveTo>
                      <a:pt x="194696" y="0"/>
                    </a:moveTo>
                    <a:lnTo>
                      <a:pt x="816130" y="0"/>
                    </a:lnTo>
                    <a:lnTo>
                      <a:pt x="933860" y="175419"/>
                    </a:lnTo>
                    <a:lnTo>
                      <a:pt x="0" y="175419"/>
                    </a:lnTo>
                    <a:close/>
                  </a:path>
                </a:pathLst>
              </a:custGeom>
              <a:noFill/>
              <a:ln w="12700">
                <a:solidFill>
                  <a:srgbClr val="20F6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955482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008013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2060544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113075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2165606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2218137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2270668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2323199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237573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2428261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248079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7406923" y="3483024"/>
            <a:ext cx="2475885" cy="2475885"/>
            <a:chOff x="1809953" y="1745285"/>
            <a:chExt cx="2549486" cy="2549486"/>
          </a:xfrm>
        </p:grpSpPr>
        <p:sp>
          <p:nvSpPr>
            <p:cNvPr id="124" name="椭圆 123"/>
            <p:cNvSpPr/>
            <p:nvPr/>
          </p:nvSpPr>
          <p:spPr>
            <a:xfrm>
              <a:off x="2377190" y="2318432"/>
              <a:ext cx="1403193" cy="1403193"/>
            </a:xfrm>
            <a:prstGeom prst="ellipse">
              <a:avLst/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2125674" y="2061006"/>
              <a:ext cx="1918045" cy="1918045"/>
            </a:xfrm>
            <a:prstGeom prst="ellipse">
              <a:avLst/>
            </a:prstGeom>
            <a:noFill/>
            <a:ln w="6350">
              <a:solidFill>
                <a:srgbClr val="1FD2F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809953" y="1745285"/>
              <a:ext cx="2549486" cy="2549486"/>
            </a:xfrm>
            <a:prstGeom prst="ellipse">
              <a:avLst/>
            </a:prstGeom>
            <a:noFill/>
            <a:ln w="3175">
              <a:solidFill>
                <a:srgbClr val="1FD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2288660" y="2234866"/>
              <a:ext cx="1570324" cy="1570324"/>
            </a:xfrm>
            <a:prstGeom prst="ellipse">
              <a:avLst/>
            </a:prstGeom>
            <a:noFill/>
            <a:ln w="6350">
              <a:solidFill>
                <a:srgbClr val="7EC4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弧形 127"/>
            <p:cNvSpPr>
              <a:spLocks noChangeAspect="1"/>
            </p:cNvSpPr>
            <p:nvPr/>
          </p:nvSpPr>
          <p:spPr>
            <a:xfrm>
              <a:off x="2125296" y="2061006"/>
              <a:ext cx="1918800" cy="1918800"/>
            </a:xfrm>
            <a:prstGeom prst="arc">
              <a:avLst>
                <a:gd name="adj1" fmla="val 12406543"/>
                <a:gd name="adj2" fmla="val 14036026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弧形 128"/>
            <p:cNvSpPr>
              <a:spLocks noChangeAspect="1"/>
            </p:cNvSpPr>
            <p:nvPr/>
          </p:nvSpPr>
          <p:spPr>
            <a:xfrm>
              <a:off x="2125108" y="2060251"/>
              <a:ext cx="1918800" cy="1918800"/>
            </a:xfrm>
            <a:prstGeom prst="arc">
              <a:avLst>
                <a:gd name="adj1" fmla="val 1039142"/>
                <a:gd name="adj2" fmla="val 2592459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任意多边形 129"/>
            <p:cNvSpPr/>
            <p:nvPr/>
          </p:nvSpPr>
          <p:spPr>
            <a:xfrm rot="20700000">
              <a:off x="2765500" y="2307178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任意多边形 130"/>
            <p:cNvSpPr/>
            <p:nvPr/>
          </p:nvSpPr>
          <p:spPr>
            <a:xfrm rot="9900000">
              <a:off x="3112286" y="3689111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07380" y="3055411"/>
            <a:ext cx="371447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/>
            <a:r>
              <a:rPr lang="zh-CN" altLang="en-US" sz="21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组长：张中洋（</a:t>
            </a:r>
            <a:r>
              <a:rPr lang="en-US" altLang="zh-CN" sz="21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</a:t>
            </a:r>
            <a:r>
              <a:rPr lang="zh-CN" altLang="en-US" sz="21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级种子班）</a:t>
            </a:r>
            <a:endParaRPr lang="en-US" altLang="zh-CN" sz="2100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49240" y="1143001"/>
            <a:ext cx="2759340" cy="2720339"/>
            <a:chOff x="5349240" y="1143001"/>
            <a:chExt cx="2759340" cy="272033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75" t="20317" r="22393" b="39712"/>
            <a:stretch>
              <a:fillRect/>
            </a:stretch>
          </p:blipFill>
          <p:spPr>
            <a:xfrm>
              <a:off x="5349240" y="1143001"/>
              <a:ext cx="2759340" cy="2720339"/>
            </a:xfrm>
            <a:prstGeom prst="rect">
              <a:avLst/>
            </a:prstGeom>
          </p:spPr>
        </p:pic>
        <p:pic>
          <p:nvPicPr>
            <p:cNvPr id="68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075" y="2291238"/>
              <a:ext cx="397669" cy="423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78185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49" y="377032"/>
            <a:ext cx="4893130" cy="47664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23407" y="2180507"/>
            <a:ext cx="512129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altLang="zh-CN" sz="4950" dirty="0" err="1">
                <a:solidFill>
                  <a:srgbClr val="FFFF00"/>
                </a:solidFill>
                <a:latin typeface="微软雅黑"/>
                <a:ea typeface="微软雅黑"/>
                <a:cs typeface="+mn-ea"/>
                <a:sym typeface="+mn-lt"/>
              </a:rPr>
              <a:t>RussellCloud</a:t>
            </a:r>
            <a:r>
              <a:rPr lang="en-US" altLang="zh-CN" sz="4950" dirty="0">
                <a:solidFill>
                  <a:srgbClr val="FFFF00"/>
                </a:solidFill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4950" dirty="0">
                <a:solidFill>
                  <a:srgbClr val="FFFF00"/>
                </a:solidFill>
                <a:latin typeface="微软雅黑"/>
                <a:ea typeface="微软雅黑"/>
                <a:cs typeface="+mn-ea"/>
                <a:sym typeface="+mn-lt"/>
              </a:rPr>
              <a:t>组</a:t>
            </a:r>
          </a:p>
        </p:txBody>
      </p:sp>
      <p:sp>
        <p:nvSpPr>
          <p:cNvPr id="168" name="文本框 167"/>
          <p:cNvSpPr txBox="1"/>
          <p:nvPr/>
        </p:nvSpPr>
        <p:spPr>
          <a:xfrm>
            <a:off x="1268714" y="3369055"/>
            <a:ext cx="641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负责人：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D580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 曾豪（</a:t>
            </a:r>
            <a:r>
              <a:rPr lang="en-US" altLang="zh-CN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14</a:t>
            </a:r>
            <a:r>
              <a:rPr lang="zh-CN" altLang="en-US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级种子班）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366686" y="3190279"/>
            <a:ext cx="6410628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1820" y="322855"/>
            <a:ext cx="499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dirty="0">
                <a:solidFill>
                  <a:srgbClr val="FFFF00"/>
                </a:solidFill>
                <a:latin typeface="微软雅黑"/>
                <a:ea typeface="微软雅黑"/>
              </a:rPr>
              <a:t>Dian</a:t>
            </a:r>
            <a:r>
              <a:rPr lang="zh-CN" altLang="en-US" dirty="0">
                <a:solidFill>
                  <a:srgbClr val="FFFF00"/>
                </a:solidFill>
                <a:latin typeface="微软雅黑"/>
                <a:ea typeface="微软雅黑"/>
              </a:rPr>
              <a:t>团队研究方向之二</a:t>
            </a:r>
            <a:r>
              <a:rPr lang="en-US" altLang="zh-CN" dirty="0">
                <a:solidFill>
                  <a:srgbClr val="FFFF00"/>
                </a:solidFill>
                <a:latin typeface="微软雅黑"/>
                <a:ea typeface="微软雅黑"/>
              </a:rPr>
              <a:t>——</a:t>
            </a:r>
            <a:r>
              <a:rPr lang="zh-CN" altLang="en-US" dirty="0">
                <a:solidFill>
                  <a:srgbClr val="FFFF00"/>
                </a:solidFill>
                <a:latin typeface="微软雅黑"/>
                <a:ea typeface="微软雅黑"/>
              </a:rPr>
              <a:t>深度学习运维平台</a:t>
            </a:r>
          </a:p>
        </p:txBody>
      </p:sp>
    </p:spTree>
    <p:extLst>
      <p:ext uri="{BB962C8B-B14F-4D97-AF65-F5344CB8AC3E}">
        <p14:creationId xmlns:p14="http://schemas.microsoft.com/office/powerpoint/2010/main" val="14075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0"/>
            <a:ext cx="1808797" cy="457200"/>
          </a:xfrm>
        </p:spPr>
        <p:txBody>
          <a:bodyPr wrap="square"/>
          <a:lstStyle/>
          <a:p>
            <a:r>
              <a:rPr lang="zh-CN" altLang="en-US" dirty="0"/>
              <a:t>项目组简介</a:t>
            </a:r>
          </a:p>
        </p:txBody>
      </p:sp>
      <p:sp>
        <p:nvSpPr>
          <p:cNvPr id="3" name="矩形 2"/>
          <p:cNvSpPr/>
          <p:nvPr/>
        </p:nvSpPr>
        <p:spPr>
          <a:xfrm>
            <a:off x="4580299" y="1642715"/>
            <a:ext cx="42634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5000"/>
              </a:lnSpc>
            </a:pPr>
            <a:r>
              <a:rPr lang="zh-CN" altLang="en-US" sz="2100" b="1" dirty="0">
                <a:solidFill>
                  <a:srgbClr val="54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项目组背景</a:t>
            </a:r>
          </a:p>
          <a:p>
            <a:pPr defTabSz="685800">
              <a:lnSpc>
                <a:spcPct val="125000"/>
              </a:lnSpc>
            </a:pPr>
            <a:r>
              <a:rPr lang="zh-CN" altLang="en-US" sz="1500" dirty="0">
                <a:solidFill>
                  <a:srgbClr val="000000"/>
                </a:solidFill>
                <a:latin typeface="微软雅黑"/>
                <a:ea typeface="微软雅黑"/>
              </a:rPr>
              <a:t>与</a:t>
            </a:r>
            <a:r>
              <a:rPr lang="zh-CN" altLang="en-US" sz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北京</a:t>
            </a:r>
            <a:r>
              <a:rPr lang="zh-CN" altLang="en-US" sz="1500" dirty="0">
                <a:solidFill>
                  <a:srgbClr val="000000"/>
                </a:solidFill>
                <a:latin typeface="微软雅黑"/>
                <a:ea typeface="微软雅黑"/>
              </a:rPr>
              <a:t>校友创业项目协作成立的项目组</a:t>
            </a:r>
          </a:p>
        </p:txBody>
      </p:sp>
      <p:sp>
        <p:nvSpPr>
          <p:cNvPr id="10" name="矩形 9"/>
          <p:cNvSpPr/>
          <p:nvPr/>
        </p:nvSpPr>
        <p:spPr>
          <a:xfrm>
            <a:off x="4580299" y="2570296"/>
            <a:ext cx="4263449" cy="107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25000"/>
              </a:lnSpc>
            </a:pPr>
            <a:r>
              <a:rPr lang="zh-CN" altLang="en-US" sz="2100" b="1" dirty="0">
                <a:solidFill>
                  <a:srgbClr val="5482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项目组主研产品</a:t>
            </a:r>
          </a:p>
          <a:p>
            <a:pPr defTabSz="685800">
              <a:lnSpc>
                <a:spcPct val="125000"/>
              </a:lnSpc>
            </a:pPr>
            <a:r>
              <a:rPr lang="zh-CN" altLang="en-US" sz="1500" dirty="0">
                <a:solidFill>
                  <a:srgbClr val="000000"/>
                </a:solidFill>
                <a:latin typeface="微软雅黑"/>
                <a:ea typeface="微软雅黑"/>
              </a:rPr>
              <a:t>为提升深度学习算法开发、部署效率而打造的一站式计算服务平台</a:t>
            </a:r>
          </a:p>
        </p:txBody>
      </p:sp>
      <p:pic>
        <p:nvPicPr>
          <p:cNvPr id="12" name="图片 11" descr="te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7" y="1642586"/>
            <a:ext cx="4074319" cy="21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Rot="1"/>
          </p:cNvSpPr>
          <p:nvPr>
            <p:ph type="subTitle" idx="4294967295"/>
          </p:nvPr>
        </p:nvSpPr>
        <p:spPr>
          <a:xfrm>
            <a:off x="4105275" y="3429000"/>
            <a:ext cx="3681413" cy="1143000"/>
          </a:xfrm>
        </p:spPr>
        <p:txBody>
          <a:bodyPr vert="horz" wrap="square" anchor="t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eaLnBrk="1" fontAlgn="base" hangingPunct="1"/>
            <a:r>
              <a:rPr lang="zh-CN" altLang="en-US" sz="2700" b="1" noProof="1" smtClean="0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钟国辉</a:t>
            </a:r>
            <a:endParaRPr lang="zh-CN" altLang="en-US" sz="2700" b="1" noProof="1">
              <a:solidFill>
                <a:schemeClr val="bg1"/>
              </a:solidFill>
              <a:effectLst>
                <a:outerShdw blurRad="38100" dist="38100" dir="2700000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  <a:p>
            <a:pPr lvl="0" eaLnBrk="1" fontAlgn="base" hangingPunct="1"/>
            <a:r>
              <a:rPr lang="en-US" altLang="x-none" sz="21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(</a:t>
            </a:r>
            <a:r>
              <a:rPr lang="zh-CN" altLang="en-US" sz="21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华中科技大学启明学院</a:t>
            </a:r>
            <a:r>
              <a:rPr lang="en-US" altLang="x-none" sz="21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1" charset="-122"/>
                <a:ea typeface="楷体_GB2312" pitchFamily="1" charset="-122"/>
              </a:rPr>
              <a:t>)</a:t>
            </a:r>
          </a:p>
          <a:p>
            <a:pPr lvl="0" eaLnBrk="1" fontAlgn="base" hangingPunct="1"/>
            <a:r>
              <a:rPr lang="en-US" altLang="x-none" sz="1500" b="1" noProof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2" charset="0"/>
                <a:ea typeface="楷体_GB2312" pitchFamily="1" charset="-122"/>
              </a:rPr>
              <a:t>liuyu@hust.edu.cn</a:t>
            </a:r>
          </a:p>
        </p:txBody>
      </p:sp>
      <p:sp>
        <p:nvSpPr>
          <p:cNvPr id="5123" name="Rectangle 2"/>
          <p:cNvSpPr>
            <a:spLocks noRot="1"/>
          </p:cNvSpPr>
          <p:nvPr/>
        </p:nvSpPr>
        <p:spPr>
          <a:xfrm>
            <a:off x="1143000" y="465535"/>
            <a:ext cx="6858000" cy="14573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700" b="1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       激发创新潜能  放飞人生梦想</a:t>
            </a:r>
            <a:r>
              <a:rPr lang="en-US" altLang="x-none" sz="2700" b="1" dirty="0">
                <a:solidFill>
                  <a:srgbClr val="0066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  <a:t/>
            </a:r>
            <a:br>
              <a:rPr lang="en-US" altLang="x-none" sz="2700" b="1" dirty="0">
                <a:solidFill>
                  <a:srgbClr val="0066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</a:rPr>
            </a:br>
            <a:endParaRPr lang="en-US" altLang="x-none" sz="2700" b="1" noProof="1">
              <a:solidFill>
                <a:srgbClr val="0066FF"/>
              </a:solidFill>
              <a:effectLst>
                <a:outerShdw blurRad="38100" dist="38100" dir="2700000">
                  <a:srgbClr val="C0C0C0"/>
                </a:outerShdw>
              </a:effectLst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670049"/>
      </p:ext>
    </p:extLst>
  </p:cSld>
  <p:clrMapOvr>
    <a:masterClrMapping/>
  </p:clrMapOvr>
  <p:transition spd="slow" advTm="384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945" y="27281"/>
            <a:ext cx="1761173" cy="415498"/>
          </a:xfrm>
        </p:spPr>
        <p:txBody>
          <a:bodyPr wrap="square"/>
          <a:lstStyle/>
          <a:p>
            <a:r>
              <a:rPr lang="zh-CN" altLang="en-US" dirty="0"/>
              <a:t>我们的优势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84" y="605370"/>
            <a:ext cx="4002205" cy="19482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72" y="2799433"/>
            <a:ext cx="4002205" cy="20735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3972" y="1198721"/>
            <a:ext cx="14263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4500" b="1" dirty="0">
                <a:ln w="6600">
                  <a:solidFill>
                    <a:srgbClr val="3F3F3F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3F3F3F"/>
                  </a:outerShdw>
                </a:effectLst>
                <a:latin typeface="微软雅黑"/>
                <a:ea typeface="微软雅黑"/>
              </a:rPr>
              <a:t>化繁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36444" y="3455194"/>
            <a:ext cx="1303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4500" b="1" dirty="0">
                <a:ln w="6600">
                  <a:solidFill>
                    <a:srgbClr val="3F3F3F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3F3F3F"/>
                  </a:outerShdw>
                </a:effectLst>
                <a:latin typeface="微软雅黑"/>
                <a:ea typeface="微软雅黑"/>
              </a:rPr>
              <a:t>为简</a:t>
            </a:r>
          </a:p>
        </p:txBody>
      </p:sp>
    </p:spTree>
    <p:extLst>
      <p:ext uri="{BB962C8B-B14F-4D97-AF65-F5344CB8AC3E}">
        <p14:creationId xmlns:p14="http://schemas.microsoft.com/office/powerpoint/2010/main" val="121033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146" y="27281"/>
            <a:ext cx="1586909" cy="415498"/>
          </a:xfr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/>
          <a:lstStyle/>
          <a:p>
            <a:r>
              <a:rPr lang="zh-CN" altLang="en-US" dirty="0"/>
              <a:t>我们的目标</a:t>
            </a:r>
          </a:p>
        </p:txBody>
      </p:sp>
      <p:sp>
        <p:nvSpPr>
          <p:cNvPr id="3" name="椭圆 2"/>
          <p:cNvSpPr/>
          <p:nvPr/>
        </p:nvSpPr>
        <p:spPr>
          <a:xfrm>
            <a:off x="3625070" y="1960829"/>
            <a:ext cx="695406" cy="6954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625070" y="3090084"/>
            <a:ext cx="695406" cy="6954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840019" y="3090084"/>
            <a:ext cx="695406" cy="6954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840019" y="1960829"/>
            <a:ext cx="695406" cy="6954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25070" y="1960829"/>
            <a:ext cx="226235" cy="22623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09190" y="1960829"/>
            <a:ext cx="226235" cy="22623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25070" y="3557953"/>
            <a:ext cx="226235" cy="22623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309190" y="3557953"/>
            <a:ext cx="226235" cy="22623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726114" y="1450976"/>
            <a:ext cx="0" cy="444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56114" y="1450976"/>
            <a:ext cx="2970000" cy="0"/>
          </a:xfrm>
          <a:prstGeom prst="line">
            <a:avLst/>
          </a:prstGeom>
          <a:ln>
            <a:solidFill>
              <a:schemeClr val="accent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85800" y="1526980"/>
            <a:ext cx="2765076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450"/>
              </a:spcBef>
            </a:pP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计算云</a:t>
            </a:r>
          </a:p>
          <a:p>
            <a:pPr defTabSz="685800">
              <a:spcBef>
                <a:spcPts val="450"/>
              </a:spcBef>
            </a:pPr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秒命令启动深度学习任务</a:t>
            </a:r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5422307" y="1450976"/>
            <a:ext cx="0" cy="444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422307" y="1450976"/>
            <a:ext cx="2970000" cy="0"/>
          </a:xfrm>
          <a:prstGeom prst="line">
            <a:avLst/>
          </a:prstGeom>
          <a:ln>
            <a:solidFill>
              <a:schemeClr val="accent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627231" y="1526980"/>
            <a:ext cx="2765076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450"/>
              </a:spcBef>
            </a:pP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数据云</a:t>
            </a:r>
          </a:p>
          <a:p>
            <a:pPr defTabSz="685800">
              <a:spcBef>
                <a:spcPts val="450"/>
              </a:spcBef>
            </a:pPr>
            <a:r>
              <a:rPr lang="zh-CN" alt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深度学习数据集管理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726114" y="3871636"/>
            <a:ext cx="0" cy="444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756114" y="4316457"/>
            <a:ext cx="2970000" cy="0"/>
          </a:xfrm>
          <a:prstGeom prst="line">
            <a:avLst/>
          </a:prstGeom>
          <a:ln>
            <a:solidFill>
              <a:schemeClr val="accent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422307" y="3871636"/>
            <a:ext cx="0" cy="444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5422307" y="4316457"/>
            <a:ext cx="2970000" cy="0"/>
          </a:xfrm>
          <a:prstGeom prst="line">
            <a:avLst/>
          </a:prstGeom>
          <a:ln>
            <a:solidFill>
              <a:schemeClr val="accent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85800" y="3406969"/>
            <a:ext cx="2765076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450"/>
              </a:spcBef>
            </a:pP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并行任务</a:t>
            </a:r>
          </a:p>
          <a:p>
            <a:pPr defTabSz="685800">
              <a:spcBef>
                <a:spcPts val="450"/>
              </a:spcBef>
            </a:pPr>
            <a:r>
              <a:rPr lang="zh-CN" alt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任务间独立并发运行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627231" y="3406969"/>
            <a:ext cx="2765076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450"/>
              </a:spcBef>
            </a:pP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按量付费</a:t>
            </a:r>
          </a:p>
          <a:p>
            <a:pPr defTabSz="685800">
              <a:spcBef>
                <a:spcPts val="450"/>
              </a:spcBef>
            </a:pPr>
            <a:r>
              <a:rPr lang="zh-CN" alt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秒级任务时长消费</a:t>
            </a:r>
          </a:p>
        </p:txBody>
      </p:sp>
    </p:spTree>
    <p:extLst>
      <p:ext uri="{BB962C8B-B14F-4D97-AF65-F5344CB8AC3E}">
        <p14:creationId xmlns:p14="http://schemas.microsoft.com/office/powerpoint/2010/main" val="377447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383" y="27281"/>
            <a:ext cx="1626394" cy="415498"/>
          </a:xfrm>
        </p:spPr>
        <p:txBody>
          <a:bodyPr wrap="square"/>
          <a:lstStyle/>
          <a:p>
            <a:r>
              <a:rPr lang="zh-CN" altLang="en-US" dirty="0"/>
              <a:t>我们的工作</a:t>
            </a:r>
          </a:p>
        </p:txBody>
      </p:sp>
      <p:sp>
        <p:nvSpPr>
          <p:cNvPr id="3" name="椭圆 2"/>
          <p:cNvSpPr/>
          <p:nvPr/>
        </p:nvSpPr>
        <p:spPr>
          <a:xfrm>
            <a:off x="566835" y="1247333"/>
            <a:ext cx="405245" cy="4052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" name="任意多边形 3"/>
          <p:cNvSpPr>
            <a:spLocks noChangeAspect="1"/>
          </p:cNvSpPr>
          <p:nvPr/>
        </p:nvSpPr>
        <p:spPr>
          <a:xfrm>
            <a:off x="691170" y="1355489"/>
            <a:ext cx="156574" cy="189000"/>
          </a:xfrm>
          <a:custGeom>
            <a:avLst/>
            <a:gdLst>
              <a:gd name="connsiteX0" fmla="*/ 2540739 w 5081480"/>
              <a:gd name="connsiteY0" fmla="*/ 1728231 h 6133889"/>
              <a:gd name="connsiteX1" fmla="*/ 1728230 w 5081480"/>
              <a:gd name="connsiteY1" fmla="*/ 2540740 h 6133889"/>
              <a:gd name="connsiteX2" fmla="*/ 2540739 w 5081480"/>
              <a:gd name="connsiteY2" fmla="*/ 3353249 h 6133889"/>
              <a:gd name="connsiteX3" fmla="*/ 3353248 w 5081480"/>
              <a:gd name="connsiteY3" fmla="*/ 2540740 h 6133889"/>
              <a:gd name="connsiteX4" fmla="*/ 2540739 w 5081480"/>
              <a:gd name="connsiteY4" fmla="*/ 1728231 h 6133889"/>
              <a:gd name="connsiteX5" fmla="*/ 2540740 w 5081480"/>
              <a:gd name="connsiteY5" fmla="*/ 1407975 h 6133889"/>
              <a:gd name="connsiteX6" fmla="*/ 3673505 w 5081480"/>
              <a:gd name="connsiteY6" fmla="*/ 2540740 h 6133889"/>
              <a:gd name="connsiteX7" fmla="*/ 2540740 w 5081480"/>
              <a:gd name="connsiteY7" fmla="*/ 3673505 h 6133889"/>
              <a:gd name="connsiteX8" fmla="*/ 1407975 w 5081480"/>
              <a:gd name="connsiteY8" fmla="*/ 2540740 h 6133889"/>
              <a:gd name="connsiteX9" fmla="*/ 2540740 w 5081480"/>
              <a:gd name="connsiteY9" fmla="*/ 1407975 h 6133889"/>
              <a:gd name="connsiteX10" fmla="*/ 2540740 w 5081480"/>
              <a:gd name="connsiteY10" fmla="*/ 305592 h 6133889"/>
              <a:gd name="connsiteX11" fmla="*/ 960252 w 5081480"/>
              <a:gd name="connsiteY11" fmla="*/ 960252 h 6133889"/>
              <a:gd name="connsiteX12" fmla="*/ 960252 w 5081480"/>
              <a:gd name="connsiteY12" fmla="*/ 4121228 h 6133889"/>
              <a:gd name="connsiteX13" fmla="*/ 2540740 w 5081480"/>
              <a:gd name="connsiteY13" fmla="*/ 5701715 h 6133889"/>
              <a:gd name="connsiteX14" fmla="*/ 4121228 w 5081480"/>
              <a:gd name="connsiteY14" fmla="*/ 4121228 h 6133889"/>
              <a:gd name="connsiteX15" fmla="*/ 4121228 w 5081480"/>
              <a:gd name="connsiteY15" fmla="*/ 960252 h 6133889"/>
              <a:gd name="connsiteX16" fmla="*/ 2540740 w 5081480"/>
              <a:gd name="connsiteY16" fmla="*/ 305592 h 6133889"/>
              <a:gd name="connsiteX17" fmla="*/ 2540741 w 5081480"/>
              <a:gd name="connsiteY17" fmla="*/ 0 h 6133889"/>
              <a:gd name="connsiteX18" fmla="*/ 4337315 w 5081480"/>
              <a:gd name="connsiteY18" fmla="*/ 744165 h 6133889"/>
              <a:gd name="connsiteX19" fmla="*/ 4337315 w 5081480"/>
              <a:gd name="connsiteY19" fmla="*/ 4337315 h 6133889"/>
              <a:gd name="connsiteX20" fmla="*/ 2540740 w 5081480"/>
              <a:gd name="connsiteY20" fmla="*/ 6133889 h 6133889"/>
              <a:gd name="connsiteX21" fmla="*/ 744165 w 5081480"/>
              <a:gd name="connsiteY21" fmla="*/ 4337315 h 6133889"/>
              <a:gd name="connsiteX22" fmla="*/ 744165 w 5081480"/>
              <a:gd name="connsiteY22" fmla="*/ 744165 h 6133889"/>
              <a:gd name="connsiteX23" fmla="*/ 2540741 w 5081480"/>
              <a:gd name="connsiteY23" fmla="*/ 0 h 61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1480" h="6133889">
                <a:moveTo>
                  <a:pt x="2540739" y="1728231"/>
                </a:moveTo>
                <a:cubicBezTo>
                  <a:pt x="2092003" y="1728231"/>
                  <a:pt x="1728230" y="2092004"/>
                  <a:pt x="1728230" y="2540740"/>
                </a:cubicBezTo>
                <a:cubicBezTo>
                  <a:pt x="1728230" y="2989476"/>
                  <a:pt x="2092003" y="3353249"/>
                  <a:pt x="2540739" y="3353249"/>
                </a:cubicBezTo>
                <a:cubicBezTo>
                  <a:pt x="2989475" y="3353249"/>
                  <a:pt x="3353248" y="2989476"/>
                  <a:pt x="3353248" y="2540740"/>
                </a:cubicBezTo>
                <a:cubicBezTo>
                  <a:pt x="3353248" y="2092004"/>
                  <a:pt x="2989475" y="1728231"/>
                  <a:pt x="2540739" y="1728231"/>
                </a:cubicBezTo>
                <a:close/>
                <a:moveTo>
                  <a:pt x="2540740" y="1407975"/>
                </a:moveTo>
                <a:cubicBezTo>
                  <a:pt x="3166349" y="1407975"/>
                  <a:pt x="3673505" y="1915131"/>
                  <a:pt x="3673505" y="2540740"/>
                </a:cubicBezTo>
                <a:cubicBezTo>
                  <a:pt x="3673505" y="3166349"/>
                  <a:pt x="3166349" y="3673505"/>
                  <a:pt x="2540740" y="3673505"/>
                </a:cubicBezTo>
                <a:cubicBezTo>
                  <a:pt x="1915131" y="3673505"/>
                  <a:pt x="1407975" y="3166349"/>
                  <a:pt x="1407975" y="2540740"/>
                </a:cubicBezTo>
                <a:cubicBezTo>
                  <a:pt x="1407975" y="1915131"/>
                  <a:pt x="1915131" y="1407975"/>
                  <a:pt x="2540740" y="1407975"/>
                </a:cubicBezTo>
                <a:close/>
                <a:moveTo>
                  <a:pt x="2540740" y="305592"/>
                </a:moveTo>
                <a:cubicBezTo>
                  <a:pt x="1968716" y="305592"/>
                  <a:pt x="1396692" y="523813"/>
                  <a:pt x="960252" y="960252"/>
                </a:cubicBezTo>
                <a:cubicBezTo>
                  <a:pt x="87373" y="1833132"/>
                  <a:pt x="87373" y="3248348"/>
                  <a:pt x="960252" y="4121228"/>
                </a:cubicBezTo>
                <a:lnTo>
                  <a:pt x="2540740" y="5701715"/>
                </a:lnTo>
                <a:lnTo>
                  <a:pt x="4121228" y="4121228"/>
                </a:lnTo>
                <a:cubicBezTo>
                  <a:pt x="4994107" y="3248348"/>
                  <a:pt x="4994107" y="1833132"/>
                  <a:pt x="4121228" y="960252"/>
                </a:cubicBezTo>
                <a:cubicBezTo>
                  <a:pt x="3684788" y="523813"/>
                  <a:pt x="3112764" y="305592"/>
                  <a:pt x="2540740" y="305592"/>
                </a:cubicBezTo>
                <a:close/>
                <a:moveTo>
                  <a:pt x="2540741" y="0"/>
                </a:moveTo>
                <a:cubicBezTo>
                  <a:pt x="3190972" y="0"/>
                  <a:pt x="3841205" y="248054"/>
                  <a:pt x="4337315" y="744165"/>
                </a:cubicBezTo>
                <a:cubicBezTo>
                  <a:pt x="5329535" y="1736387"/>
                  <a:pt x="5329535" y="3345095"/>
                  <a:pt x="4337315" y="4337315"/>
                </a:cubicBezTo>
                <a:lnTo>
                  <a:pt x="2540740" y="6133889"/>
                </a:lnTo>
                <a:lnTo>
                  <a:pt x="744165" y="4337315"/>
                </a:lnTo>
                <a:cubicBezTo>
                  <a:pt x="-248055" y="3345094"/>
                  <a:pt x="-248055" y="1736387"/>
                  <a:pt x="744165" y="744165"/>
                </a:cubicBezTo>
                <a:cubicBezTo>
                  <a:pt x="1240276" y="248055"/>
                  <a:pt x="1890508" y="0"/>
                  <a:pt x="25407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000000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66835" y="1766879"/>
            <a:ext cx="1496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73317" y="1811373"/>
            <a:ext cx="170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450"/>
              </a:spcBef>
            </a:pPr>
            <a:r>
              <a:rPr lang="zh-CN" altLang="en-US" b="1" dirty="0">
                <a:solidFill>
                  <a:srgbClr val="548280"/>
                </a:solidFill>
                <a:latin typeface="微软雅黑"/>
                <a:ea typeface="微软雅黑"/>
                <a:cs typeface="+mn-ea"/>
                <a:sym typeface="+mn-lt"/>
              </a:rPr>
              <a:t>深度学习算法实践与调优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66835" y="2442287"/>
            <a:ext cx="1496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73318" y="2512623"/>
            <a:ext cx="1589808" cy="240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  <a:spcBef>
                <a:spcPts val="450"/>
              </a:spcBef>
            </a:pP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基于</a:t>
            </a:r>
            <a:r>
              <a:rPr lang="en-US" altLang="zh-CN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RussellCloud</a:t>
            </a: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平台实践业界前沿深度学习算法</a:t>
            </a:r>
          </a:p>
          <a:p>
            <a:pPr defTabSz="685800">
              <a:lnSpc>
                <a:spcPct val="150000"/>
              </a:lnSpc>
              <a:spcBef>
                <a:spcPts val="450"/>
              </a:spcBef>
            </a:pP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编写文档和维护系统运行稳定性和算法实践调优</a:t>
            </a:r>
          </a:p>
          <a:p>
            <a:pPr defTabSz="685800">
              <a:lnSpc>
                <a:spcPct val="150000"/>
              </a:lnSpc>
              <a:spcBef>
                <a:spcPts val="450"/>
              </a:spcBef>
            </a:pPr>
            <a:endParaRPr lang="zh-CN" altLang="en-US" sz="1350" dirty="0">
              <a:solidFill>
                <a:srgbClr val="000000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64462" y="939600"/>
            <a:ext cx="0" cy="36887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2759318" y="1247333"/>
            <a:ext cx="405245" cy="4052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759318" y="1766879"/>
            <a:ext cx="1496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665800" y="1811373"/>
            <a:ext cx="170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450"/>
              </a:spcBef>
            </a:pPr>
            <a:r>
              <a:rPr lang="zh-CN" altLang="en-US" b="1" dirty="0">
                <a:solidFill>
                  <a:srgbClr val="548280"/>
                </a:solidFill>
                <a:latin typeface="微软雅黑"/>
                <a:ea typeface="微软雅黑"/>
                <a:cs typeface="+mn-ea"/>
                <a:sym typeface="+mn-lt"/>
              </a:rPr>
              <a:t>服务端开发与系统运维架构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759318" y="2442287"/>
            <a:ext cx="1496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556945" y="939600"/>
            <a:ext cx="0" cy="36887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951801" y="1247333"/>
            <a:ext cx="405245" cy="4052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951801" y="1766879"/>
            <a:ext cx="1496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858283" y="1811372"/>
            <a:ext cx="17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450"/>
              </a:spcBef>
            </a:pPr>
            <a:r>
              <a:rPr lang="en-US" altLang="zh-CN" b="1" dirty="0">
                <a:solidFill>
                  <a:srgbClr val="548280"/>
                </a:solidFill>
                <a:latin typeface="微软雅黑"/>
                <a:ea typeface="微软雅黑"/>
                <a:cs typeface="+mn-ea"/>
                <a:sym typeface="+mn-lt"/>
              </a:rPr>
              <a:t>Web</a:t>
            </a:r>
            <a:r>
              <a:rPr lang="zh-CN" altLang="en-US" b="1" dirty="0">
                <a:solidFill>
                  <a:srgbClr val="548280"/>
                </a:solidFill>
                <a:latin typeface="微软雅黑"/>
                <a:ea typeface="微软雅黑"/>
                <a:cs typeface="+mn-ea"/>
                <a:sym typeface="+mn-lt"/>
              </a:rPr>
              <a:t>前端开发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4951801" y="2442287"/>
            <a:ext cx="1496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858284" y="2512623"/>
            <a:ext cx="1589808" cy="140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  <a:spcBef>
                <a:spcPts val="450"/>
              </a:spcBef>
            </a:pP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深度学习交互网页设计开发</a:t>
            </a:r>
          </a:p>
          <a:p>
            <a:pPr defTabSz="685800">
              <a:lnSpc>
                <a:spcPct val="150000"/>
              </a:lnSpc>
              <a:spcBef>
                <a:spcPts val="450"/>
              </a:spcBef>
            </a:pPr>
            <a:r>
              <a:rPr lang="en-US" altLang="zh-CN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Web</a:t>
            </a: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系统日常维护与性能调优</a:t>
            </a:r>
          </a:p>
        </p:txBody>
      </p:sp>
      <p:sp>
        <p:nvSpPr>
          <p:cNvPr id="24" name="任意多边形 23"/>
          <p:cNvSpPr>
            <a:spLocks noChangeAspect="1"/>
          </p:cNvSpPr>
          <p:nvPr/>
        </p:nvSpPr>
        <p:spPr>
          <a:xfrm>
            <a:off x="2867440" y="1355489"/>
            <a:ext cx="189000" cy="189000"/>
          </a:xfrm>
          <a:custGeom>
            <a:avLst/>
            <a:gdLst>
              <a:gd name="connsiteX0" fmla="*/ 3817270 w 6400799"/>
              <a:gd name="connsiteY0" fmla="*/ 3323047 h 6400800"/>
              <a:gd name="connsiteX1" fmla="*/ 5066529 w 6400799"/>
              <a:gd name="connsiteY1" fmla="*/ 4572306 h 6400800"/>
              <a:gd name="connsiteX2" fmla="*/ 5272152 w 6400799"/>
              <a:gd name="connsiteY2" fmla="*/ 4366683 h 6400800"/>
              <a:gd name="connsiteX3" fmla="*/ 5272152 w 6400799"/>
              <a:gd name="connsiteY3" fmla="*/ 5189175 h 6400800"/>
              <a:gd name="connsiteX4" fmla="*/ 4449659 w 6400799"/>
              <a:gd name="connsiteY4" fmla="*/ 5189176 h 6400800"/>
              <a:gd name="connsiteX5" fmla="*/ 4655282 w 6400799"/>
              <a:gd name="connsiteY5" fmla="*/ 4983553 h 6400800"/>
              <a:gd name="connsiteX6" fmla="*/ 3406023 w 6400799"/>
              <a:gd name="connsiteY6" fmla="*/ 3734293 h 6400800"/>
              <a:gd name="connsiteX7" fmla="*/ 2583528 w 6400799"/>
              <a:gd name="connsiteY7" fmla="*/ 3323047 h 6400800"/>
              <a:gd name="connsiteX8" fmla="*/ 2994775 w 6400799"/>
              <a:gd name="connsiteY8" fmla="*/ 3734293 h 6400800"/>
              <a:gd name="connsiteX9" fmla="*/ 1745516 w 6400799"/>
              <a:gd name="connsiteY9" fmla="*/ 4983553 h 6400800"/>
              <a:gd name="connsiteX10" fmla="*/ 1951139 w 6400799"/>
              <a:gd name="connsiteY10" fmla="*/ 5189176 h 6400800"/>
              <a:gd name="connsiteX11" fmla="*/ 1128646 w 6400799"/>
              <a:gd name="connsiteY11" fmla="*/ 5189175 h 6400800"/>
              <a:gd name="connsiteX12" fmla="*/ 1128646 w 6400799"/>
              <a:gd name="connsiteY12" fmla="*/ 4366683 h 6400800"/>
              <a:gd name="connsiteX13" fmla="*/ 1334269 w 6400799"/>
              <a:gd name="connsiteY13" fmla="*/ 4572306 h 6400800"/>
              <a:gd name="connsiteX14" fmla="*/ 4449660 w 6400799"/>
              <a:gd name="connsiteY14" fmla="*/ 1211625 h 6400800"/>
              <a:gd name="connsiteX15" fmla="*/ 5272153 w 6400799"/>
              <a:gd name="connsiteY15" fmla="*/ 1211626 h 6400800"/>
              <a:gd name="connsiteX16" fmla="*/ 5272153 w 6400799"/>
              <a:gd name="connsiteY16" fmla="*/ 2034118 h 6400800"/>
              <a:gd name="connsiteX17" fmla="*/ 5066530 w 6400799"/>
              <a:gd name="connsiteY17" fmla="*/ 1828495 h 6400800"/>
              <a:gd name="connsiteX18" fmla="*/ 3817271 w 6400799"/>
              <a:gd name="connsiteY18" fmla="*/ 3077754 h 6400800"/>
              <a:gd name="connsiteX19" fmla="*/ 3406024 w 6400799"/>
              <a:gd name="connsiteY19" fmla="*/ 2666508 h 6400800"/>
              <a:gd name="connsiteX20" fmla="*/ 4655283 w 6400799"/>
              <a:gd name="connsiteY20" fmla="*/ 1417248 h 6400800"/>
              <a:gd name="connsiteX21" fmla="*/ 1951140 w 6400799"/>
              <a:gd name="connsiteY21" fmla="*/ 1211625 h 6400800"/>
              <a:gd name="connsiteX22" fmla="*/ 1745517 w 6400799"/>
              <a:gd name="connsiteY22" fmla="*/ 1417248 h 6400800"/>
              <a:gd name="connsiteX23" fmla="*/ 2994776 w 6400799"/>
              <a:gd name="connsiteY23" fmla="*/ 2666507 h 6400800"/>
              <a:gd name="connsiteX24" fmla="*/ 2583529 w 6400799"/>
              <a:gd name="connsiteY24" fmla="*/ 3077754 h 6400800"/>
              <a:gd name="connsiteX25" fmla="*/ 1334270 w 6400799"/>
              <a:gd name="connsiteY25" fmla="*/ 1828495 h 6400800"/>
              <a:gd name="connsiteX26" fmla="*/ 1128647 w 6400799"/>
              <a:gd name="connsiteY26" fmla="*/ 2034118 h 6400800"/>
              <a:gd name="connsiteX27" fmla="*/ 1128647 w 6400799"/>
              <a:gd name="connsiteY27" fmla="*/ 1211626 h 6400800"/>
              <a:gd name="connsiteX28" fmla="*/ 1079141 w 6400799"/>
              <a:gd name="connsiteY28" fmla="*/ 428327 h 6400800"/>
              <a:gd name="connsiteX29" fmla="*/ 426570 w 6400799"/>
              <a:gd name="connsiteY29" fmla="*/ 1080899 h 6400800"/>
              <a:gd name="connsiteX30" fmla="*/ 426570 w 6400799"/>
              <a:gd name="connsiteY30" fmla="*/ 5323416 h 6400800"/>
              <a:gd name="connsiteX31" fmla="*/ 1079141 w 6400799"/>
              <a:gd name="connsiteY31" fmla="*/ 5975988 h 6400800"/>
              <a:gd name="connsiteX32" fmla="*/ 5321659 w 6400799"/>
              <a:gd name="connsiteY32" fmla="*/ 5975988 h 6400800"/>
              <a:gd name="connsiteX33" fmla="*/ 5974230 w 6400799"/>
              <a:gd name="connsiteY33" fmla="*/ 5323416 h 6400800"/>
              <a:gd name="connsiteX34" fmla="*/ 5974230 w 6400799"/>
              <a:gd name="connsiteY34" fmla="*/ 1080899 h 6400800"/>
              <a:gd name="connsiteX35" fmla="*/ 5321659 w 6400799"/>
              <a:gd name="connsiteY35" fmla="*/ 428327 h 6400800"/>
              <a:gd name="connsiteX36" fmla="*/ 752926 w 6400799"/>
              <a:gd name="connsiteY36" fmla="*/ 0 h 6400800"/>
              <a:gd name="connsiteX37" fmla="*/ 5647873 w 6400799"/>
              <a:gd name="connsiteY37" fmla="*/ 0 h 6400800"/>
              <a:gd name="connsiteX38" fmla="*/ 6400799 w 6400799"/>
              <a:gd name="connsiteY38" fmla="*/ 752926 h 6400800"/>
              <a:gd name="connsiteX39" fmla="*/ 6400799 w 6400799"/>
              <a:gd name="connsiteY39" fmla="*/ 5647874 h 6400800"/>
              <a:gd name="connsiteX40" fmla="*/ 5647873 w 6400799"/>
              <a:gd name="connsiteY40" fmla="*/ 6400800 h 6400800"/>
              <a:gd name="connsiteX41" fmla="*/ 752926 w 6400799"/>
              <a:gd name="connsiteY41" fmla="*/ 6400800 h 6400800"/>
              <a:gd name="connsiteX42" fmla="*/ 0 w 6400799"/>
              <a:gd name="connsiteY42" fmla="*/ 5647874 h 6400800"/>
              <a:gd name="connsiteX43" fmla="*/ 0 w 6400799"/>
              <a:gd name="connsiteY43" fmla="*/ 752926 h 6400800"/>
              <a:gd name="connsiteX44" fmla="*/ 752926 w 6400799"/>
              <a:gd name="connsiteY4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00799" h="6400800">
                <a:moveTo>
                  <a:pt x="3817270" y="3323047"/>
                </a:moveTo>
                <a:lnTo>
                  <a:pt x="5066529" y="4572306"/>
                </a:lnTo>
                <a:lnTo>
                  <a:pt x="5272152" y="4366683"/>
                </a:lnTo>
                <a:lnTo>
                  <a:pt x="5272152" y="5189175"/>
                </a:lnTo>
                <a:lnTo>
                  <a:pt x="4449659" y="5189176"/>
                </a:lnTo>
                <a:lnTo>
                  <a:pt x="4655282" y="4983553"/>
                </a:lnTo>
                <a:lnTo>
                  <a:pt x="3406023" y="3734293"/>
                </a:lnTo>
                <a:close/>
                <a:moveTo>
                  <a:pt x="2583528" y="3323047"/>
                </a:moveTo>
                <a:lnTo>
                  <a:pt x="2994775" y="3734293"/>
                </a:lnTo>
                <a:lnTo>
                  <a:pt x="1745516" y="4983553"/>
                </a:lnTo>
                <a:lnTo>
                  <a:pt x="1951139" y="5189176"/>
                </a:lnTo>
                <a:lnTo>
                  <a:pt x="1128646" y="5189175"/>
                </a:lnTo>
                <a:lnTo>
                  <a:pt x="1128646" y="4366683"/>
                </a:lnTo>
                <a:lnTo>
                  <a:pt x="1334269" y="4572306"/>
                </a:lnTo>
                <a:close/>
                <a:moveTo>
                  <a:pt x="4449660" y="1211625"/>
                </a:moveTo>
                <a:lnTo>
                  <a:pt x="5272153" y="1211626"/>
                </a:lnTo>
                <a:lnTo>
                  <a:pt x="5272153" y="2034118"/>
                </a:lnTo>
                <a:lnTo>
                  <a:pt x="5066530" y="1828495"/>
                </a:lnTo>
                <a:lnTo>
                  <a:pt x="3817271" y="3077754"/>
                </a:lnTo>
                <a:lnTo>
                  <a:pt x="3406024" y="2666508"/>
                </a:lnTo>
                <a:lnTo>
                  <a:pt x="4655283" y="1417248"/>
                </a:lnTo>
                <a:close/>
                <a:moveTo>
                  <a:pt x="1951140" y="1211625"/>
                </a:moveTo>
                <a:lnTo>
                  <a:pt x="1745517" y="1417248"/>
                </a:lnTo>
                <a:lnTo>
                  <a:pt x="2994776" y="2666507"/>
                </a:lnTo>
                <a:lnTo>
                  <a:pt x="2583529" y="3077754"/>
                </a:lnTo>
                <a:lnTo>
                  <a:pt x="1334270" y="1828495"/>
                </a:lnTo>
                <a:lnTo>
                  <a:pt x="1128647" y="2034118"/>
                </a:lnTo>
                <a:lnTo>
                  <a:pt x="1128647" y="1211626"/>
                </a:lnTo>
                <a:close/>
                <a:moveTo>
                  <a:pt x="1079141" y="428327"/>
                </a:moveTo>
                <a:cubicBezTo>
                  <a:pt x="718736" y="428327"/>
                  <a:pt x="426570" y="720493"/>
                  <a:pt x="426570" y="1080899"/>
                </a:cubicBezTo>
                <a:lnTo>
                  <a:pt x="426570" y="5323416"/>
                </a:lnTo>
                <a:cubicBezTo>
                  <a:pt x="426570" y="5683822"/>
                  <a:pt x="718736" y="5975988"/>
                  <a:pt x="1079141" y="5975988"/>
                </a:cubicBezTo>
                <a:lnTo>
                  <a:pt x="5321659" y="5975988"/>
                </a:lnTo>
                <a:cubicBezTo>
                  <a:pt x="5682065" y="5975988"/>
                  <a:pt x="5974230" y="5683822"/>
                  <a:pt x="5974230" y="5323416"/>
                </a:cubicBezTo>
                <a:lnTo>
                  <a:pt x="5974230" y="1080899"/>
                </a:lnTo>
                <a:cubicBezTo>
                  <a:pt x="5974230" y="720493"/>
                  <a:pt x="5682065" y="428327"/>
                  <a:pt x="5321659" y="428327"/>
                </a:cubicBezTo>
                <a:close/>
                <a:moveTo>
                  <a:pt x="752926" y="0"/>
                </a:moveTo>
                <a:lnTo>
                  <a:pt x="5647873" y="0"/>
                </a:lnTo>
                <a:cubicBezTo>
                  <a:pt x="6063703" y="0"/>
                  <a:pt x="6400799" y="337096"/>
                  <a:pt x="6400799" y="752926"/>
                </a:cubicBezTo>
                <a:lnTo>
                  <a:pt x="6400799" y="5647874"/>
                </a:lnTo>
                <a:cubicBezTo>
                  <a:pt x="6400799" y="6063704"/>
                  <a:pt x="6063703" y="6400800"/>
                  <a:pt x="5647873" y="6400800"/>
                </a:cubicBezTo>
                <a:lnTo>
                  <a:pt x="752926" y="6400800"/>
                </a:lnTo>
                <a:cubicBezTo>
                  <a:pt x="337096" y="6400800"/>
                  <a:pt x="0" y="6063704"/>
                  <a:pt x="0" y="5647874"/>
                </a:cubicBezTo>
                <a:lnTo>
                  <a:pt x="0" y="752926"/>
                </a:lnTo>
                <a:cubicBezTo>
                  <a:pt x="0" y="337096"/>
                  <a:pt x="337096" y="0"/>
                  <a:pt x="7529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5" name="任意多边形 24"/>
          <p:cNvSpPr>
            <a:spLocks noChangeAspect="1"/>
          </p:cNvSpPr>
          <p:nvPr/>
        </p:nvSpPr>
        <p:spPr>
          <a:xfrm>
            <a:off x="5059922" y="1355489"/>
            <a:ext cx="189000" cy="189000"/>
          </a:xfrm>
          <a:custGeom>
            <a:avLst/>
            <a:gdLst>
              <a:gd name="connsiteX0" fmla="*/ 747215 w 6100549"/>
              <a:gd name="connsiteY0" fmla="*/ 2549634 h 6100550"/>
              <a:gd name="connsiteX1" fmla="*/ 2016456 w 6100549"/>
              <a:gd name="connsiteY1" fmla="*/ 2549634 h 6100550"/>
              <a:gd name="connsiteX2" fmla="*/ 1591104 w 6100549"/>
              <a:gd name="connsiteY2" fmla="*/ 2957013 h 6100550"/>
              <a:gd name="connsiteX3" fmla="*/ 1592571 w 6100549"/>
              <a:gd name="connsiteY3" fmla="*/ 2965656 h 6100550"/>
              <a:gd name="connsiteX4" fmla="*/ 3125335 w 6100549"/>
              <a:gd name="connsiteY4" fmla="*/ 4183202 h 6100550"/>
              <a:gd name="connsiteX5" fmla="*/ 4598598 w 6100549"/>
              <a:gd name="connsiteY5" fmla="*/ 3087297 h 6100550"/>
              <a:gd name="connsiteX6" fmla="*/ 4632640 w 6100549"/>
              <a:gd name="connsiteY6" fmla="*/ 2954095 h 6100550"/>
              <a:gd name="connsiteX7" fmla="*/ 4210334 w 6100549"/>
              <a:gd name="connsiteY7" fmla="*/ 2549634 h 6100550"/>
              <a:gd name="connsiteX8" fmla="*/ 5479575 w 6100549"/>
              <a:gd name="connsiteY8" fmla="*/ 2549634 h 6100550"/>
              <a:gd name="connsiteX9" fmla="*/ 5046008 w 6100549"/>
              <a:gd name="connsiteY9" fmla="*/ 2964881 h 6100550"/>
              <a:gd name="connsiteX10" fmla="*/ 5037502 w 6100549"/>
              <a:gd name="connsiteY10" fmla="*/ 3020944 h 6100550"/>
              <a:gd name="connsiteX11" fmla="*/ 3128924 w 6100549"/>
              <a:gd name="connsiteY11" fmla="*/ 4592396 h 6100550"/>
              <a:gd name="connsiteX12" fmla="*/ 1193077 w 6100549"/>
              <a:gd name="connsiteY12" fmla="*/ 3054662 h 6100550"/>
              <a:gd name="connsiteX13" fmla="*/ 1177269 w 6100549"/>
              <a:gd name="connsiteY13" fmla="*/ 2961515 h 6100550"/>
              <a:gd name="connsiteX14" fmla="*/ 382136 w 6100549"/>
              <a:gd name="connsiteY14" fmla="*/ 2038675 h 6100550"/>
              <a:gd name="connsiteX15" fmla="*/ 382136 w 6100549"/>
              <a:gd name="connsiteY15" fmla="*/ 5270699 h 6100550"/>
              <a:gd name="connsiteX16" fmla="*/ 829849 w 6100549"/>
              <a:gd name="connsiteY16" fmla="*/ 5718412 h 6100550"/>
              <a:gd name="connsiteX17" fmla="*/ 5270698 w 6100549"/>
              <a:gd name="connsiteY17" fmla="*/ 5718412 h 6100550"/>
              <a:gd name="connsiteX18" fmla="*/ 5718411 w 6100549"/>
              <a:gd name="connsiteY18" fmla="*/ 5270699 h 6100550"/>
              <a:gd name="connsiteX19" fmla="*/ 5718411 w 6100549"/>
              <a:gd name="connsiteY19" fmla="*/ 2038675 h 6100550"/>
              <a:gd name="connsiteX20" fmla="*/ 829849 w 6100549"/>
              <a:gd name="connsiteY20" fmla="*/ 382137 h 6100550"/>
              <a:gd name="connsiteX21" fmla="*/ 382136 w 6100549"/>
              <a:gd name="connsiteY21" fmla="*/ 829851 h 6100550"/>
              <a:gd name="connsiteX22" fmla="*/ 382136 w 6100549"/>
              <a:gd name="connsiteY22" fmla="*/ 1678675 h 6100550"/>
              <a:gd name="connsiteX23" fmla="*/ 5718411 w 6100549"/>
              <a:gd name="connsiteY23" fmla="*/ 1678675 h 6100550"/>
              <a:gd name="connsiteX24" fmla="*/ 5718411 w 6100549"/>
              <a:gd name="connsiteY24" fmla="*/ 829851 h 6100550"/>
              <a:gd name="connsiteX25" fmla="*/ 5270698 w 6100549"/>
              <a:gd name="connsiteY25" fmla="*/ 382137 h 6100550"/>
              <a:gd name="connsiteX26" fmla="*/ 511835 w 6100549"/>
              <a:gd name="connsiteY26" fmla="*/ 0 h 6100550"/>
              <a:gd name="connsiteX27" fmla="*/ 5588713 w 6100549"/>
              <a:gd name="connsiteY27" fmla="*/ 0 h 6100550"/>
              <a:gd name="connsiteX28" fmla="*/ 6100549 w 6100549"/>
              <a:gd name="connsiteY28" fmla="*/ 511836 h 6100550"/>
              <a:gd name="connsiteX29" fmla="*/ 6100549 w 6100549"/>
              <a:gd name="connsiteY29" fmla="*/ 5588714 h 6100550"/>
              <a:gd name="connsiteX30" fmla="*/ 5588713 w 6100549"/>
              <a:gd name="connsiteY30" fmla="*/ 6100550 h 6100550"/>
              <a:gd name="connsiteX31" fmla="*/ 511835 w 6100549"/>
              <a:gd name="connsiteY31" fmla="*/ 6100550 h 6100550"/>
              <a:gd name="connsiteX32" fmla="*/ 0 w 6100549"/>
              <a:gd name="connsiteY32" fmla="*/ 5588714 h 6100550"/>
              <a:gd name="connsiteX33" fmla="*/ 0 w 6100549"/>
              <a:gd name="connsiteY33" fmla="*/ 511836 h 6100550"/>
              <a:gd name="connsiteX34" fmla="*/ 511835 w 6100549"/>
              <a:gd name="connsiteY34" fmla="*/ 0 h 61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100549" h="6100550">
                <a:moveTo>
                  <a:pt x="747215" y="2549634"/>
                </a:moveTo>
                <a:lnTo>
                  <a:pt x="2016456" y="2549634"/>
                </a:lnTo>
                <a:lnTo>
                  <a:pt x="1591104" y="2957013"/>
                </a:lnTo>
                <a:lnTo>
                  <a:pt x="1592571" y="2965656"/>
                </a:lnTo>
                <a:cubicBezTo>
                  <a:pt x="1748356" y="3668215"/>
                  <a:pt x="2378055" y="4189757"/>
                  <a:pt x="3125335" y="4183202"/>
                </a:cubicBezTo>
                <a:cubicBezTo>
                  <a:pt x="3819238" y="4177116"/>
                  <a:pt x="4403787" y="3717530"/>
                  <a:pt x="4598598" y="3087297"/>
                </a:cubicBezTo>
                <a:lnTo>
                  <a:pt x="4632640" y="2954095"/>
                </a:lnTo>
                <a:lnTo>
                  <a:pt x="4210334" y="2549634"/>
                </a:lnTo>
                <a:lnTo>
                  <a:pt x="5479575" y="2549634"/>
                </a:lnTo>
                <a:lnTo>
                  <a:pt x="5046008" y="2964881"/>
                </a:lnTo>
                <a:lnTo>
                  <a:pt x="5037502" y="3020944"/>
                </a:lnTo>
                <a:cubicBezTo>
                  <a:pt x="4856344" y="3911574"/>
                  <a:pt x="4072723" y="4584119"/>
                  <a:pt x="3128924" y="4592396"/>
                </a:cubicBezTo>
                <a:cubicBezTo>
                  <a:pt x="2185126" y="4600674"/>
                  <a:pt x="1389829" y="3941978"/>
                  <a:pt x="1193077" y="3054662"/>
                </a:cubicBezTo>
                <a:lnTo>
                  <a:pt x="1177269" y="2961515"/>
                </a:lnTo>
                <a:close/>
                <a:moveTo>
                  <a:pt x="382136" y="2038675"/>
                </a:moveTo>
                <a:lnTo>
                  <a:pt x="382136" y="5270699"/>
                </a:lnTo>
                <a:cubicBezTo>
                  <a:pt x="382136" y="5517964"/>
                  <a:pt x="582584" y="5718412"/>
                  <a:pt x="829849" y="5718412"/>
                </a:cubicBezTo>
                <a:lnTo>
                  <a:pt x="5270698" y="5718412"/>
                </a:lnTo>
                <a:cubicBezTo>
                  <a:pt x="5517963" y="5718412"/>
                  <a:pt x="5718411" y="5517964"/>
                  <a:pt x="5718411" y="5270699"/>
                </a:cubicBezTo>
                <a:lnTo>
                  <a:pt x="5718411" y="2038675"/>
                </a:lnTo>
                <a:close/>
                <a:moveTo>
                  <a:pt x="829849" y="382137"/>
                </a:moveTo>
                <a:cubicBezTo>
                  <a:pt x="582584" y="382137"/>
                  <a:pt x="382136" y="582585"/>
                  <a:pt x="382136" y="829851"/>
                </a:cubicBezTo>
                <a:lnTo>
                  <a:pt x="382136" y="1678675"/>
                </a:lnTo>
                <a:lnTo>
                  <a:pt x="5718411" y="1678675"/>
                </a:lnTo>
                <a:lnTo>
                  <a:pt x="5718411" y="829851"/>
                </a:lnTo>
                <a:cubicBezTo>
                  <a:pt x="5718411" y="582585"/>
                  <a:pt x="5517963" y="382137"/>
                  <a:pt x="5270698" y="382137"/>
                </a:cubicBezTo>
                <a:close/>
                <a:moveTo>
                  <a:pt x="511835" y="0"/>
                </a:moveTo>
                <a:lnTo>
                  <a:pt x="5588713" y="0"/>
                </a:lnTo>
                <a:cubicBezTo>
                  <a:pt x="5871392" y="0"/>
                  <a:pt x="6100549" y="229157"/>
                  <a:pt x="6100549" y="511836"/>
                </a:cubicBezTo>
                <a:lnTo>
                  <a:pt x="6100549" y="5588714"/>
                </a:lnTo>
                <a:cubicBezTo>
                  <a:pt x="6100549" y="5871393"/>
                  <a:pt x="5871392" y="6100550"/>
                  <a:pt x="5588713" y="6100550"/>
                </a:cubicBezTo>
                <a:lnTo>
                  <a:pt x="511835" y="6100550"/>
                </a:lnTo>
                <a:cubicBezTo>
                  <a:pt x="229157" y="6100550"/>
                  <a:pt x="0" y="5871393"/>
                  <a:pt x="0" y="5588714"/>
                </a:cubicBezTo>
                <a:lnTo>
                  <a:pt x="0" y="511836"/>
                </a:lnTo>
                <a:cubicBezTo>
                  <a:pt x="0" y="229157"/>
                  <a:pt x="229157" y="0"/>
                  <a:pt x="511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6749429" y="939600"/>
            <a:ext cx="0" cy="36887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7144285" y="1247333"/>
            <a:ext cx="405245" cy="4052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144285" y="1766879"/>
            <a:ext cx="1496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50766" y="1811372"/>
            <a:ext cx="170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ts val="450"/>
              </a:spcBef>
            </a:pPr>
            <a:r>
              <a:rPr lang="zh-CN" altLang="en-US" b="1" dirty="0">
                <a:solidFill>
                  <a:srgbClr val="548280"/>
                </a:solidFill>
                <a:latin typeface="微软雅黑"/>
                <a:ea typeface="微软雅黑"/>
                <a:cs typeface="+mn-ea"/>
                <a:sym typeface="+mn-lt"/>
              </a:rPr>
              <a:t>需求分析与产品设计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144285" y="2442287"/>
            <a:ext cx="1496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050767" y="2512623"/>
            <a:ext cx="1589808" cy="140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  <a:spcBef>
                <a:spcPts val="450"/>
              </a:spcBef>
            </a:pP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调研用户需求，绘制产品原型</a:t>
            </a:r>
          </a:p>
          <a:p>
            <a:pPr defTabSz="685800">
              <a:lnSpc>
                <a:spcPct val="150000"/>
              </a:lnSpc>
              <a:spcBef>
                <a:spcPts val="450"/>
              </a:spcBef>
            </a:pP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关注产品交互设计，优化使用体验</a:t>
            </a:r>
          </a:p>
        </p:txBody>
      </p:sp>
      <p:sp>
        <p:nvSpPr>
          <p:cNvPr id="33" name="任意多边形 32"/>
          <p:cNvSpPr>
            <a:spLocks noChangeAspect="1"/>
          </p:cNvSpPr>
          <p:nvPr/>
        </p:nvSpPr>
        <p:spPr>
          <a:xfrm>
            <a:off x="7249971" y="1355489"/>
            <a:ext cx="193870" cy="189000"/>
          </a:xfrm>
          <a:custGeom>
            <a:avLst/>
            <a:gdLst>
              <a:gd name="connsiteX0" fmla="*/ 371036 w 3082990"/>
              <a:gd name="connsiteY0" fmla="*/ 371036 h 3005540"/>
              <a:gd name="connsiteX1" fmla="*/ 371036 w 3082990"/>
              <a:gd name="connsiteY1" fmla="*/ 1921998 h 3005540"/>
              <a:gd name="connsiteX2" fmla="*/ 2711954 w 3082990"/>
              <a:gd name="connsiteY2" fmla="*/ 1921998 h 3005540"/>
              <a:gd name="connsiteX3" fmla="*/ 2711954 w 3082990"/>
              <a:gd name="connsiteY3" fmla="*/ 371036 h 3005540"/>
              <a:gd name="connsiteX4" fmla="*/ 0 w 3082990"/>
              <a:gd name="connsiteY4" fmla="*/ 0 h 3005540"/>
              <a:gd name="connsiteX5" fmla="*/ 3082990 w 3082990"/>
              <a:gd name="connsiteY5" fmla="*/ 0 h 3005540"/>
              <a:gd name="connsiteX6" fmla="*/ 3082990 w 3082990"/>
              <a:gd name="connsiteY6" fmla="*/ 2293034 h 3005540"/>
              <a:gd name="connsiteX7" fmla="*/ 1825302 w 3082990"/>
              <a:gd name="connsiteY7" fmla="*/ 2293034 h 3005540"/>
              <a:gd name="connsiteX8" fmla="*/ 1825302 w 3082990"/>
              <a:gd name="connsiteY8" fmla="*/ 2639780 h 3005540"/>
              <a:gd name="connsiteX9" fmla="*/ 2423592 w 3082990"/>
              <a:gd name="connsiteY9" fmla="*/ 2639780 h 3005540"/>
              <a:gd name="connsiteX10" fmla="*/ 2423592 w 3082990"/>
              <a:gd name="connsiteY10" fmla="*/ 3005540 h 3005540"/>
              <a:gd name="connsiteX11" fmla="*/ 659398 w 3082990"/>
              <a:gd name="connsiteY11" fmla="*/ 3005540 h 3005540"/>
              <a:gd name="connsiteX12" fmla="*/ 659398 w 3082990"/>
              <a:gd name="connsiteY12" fmla="*/ 2639780 h 3005540"/>
              <a:gd name="connsiteX13" fmla="*/ 1257688 w 3082990"/>
              <a:gd name="connsiteY13" fmla="*/ 2639780 h 3005540"/>
              <a:gd name="connsiteX14" fmla="*/ 1257688 w 3082990"/>
              <a:gd name="connsiteY14" fmla="*/ 2293034 h 3005540"/>
              <a:gd name="connsiteX15" fmla="*/ 0 w 3082990"/>
              <a:gd name="connsiteY15" fmla="*/ 2293034 h 300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82990" h="3005540">
                <a:moveTo>
                  <a:pt x="371036" y="371036"/>
                </a:moveTo>
                <a:lnTo>
                  <a:pt x="371036" y="1921998"/>
                </a:lnTo>
                <a:lnTo>
                  <a:pt x="2711954" y="1921998"/>
                </a:lnTo>
                <a:lnTo>
                  <a:pt x="2711954" y="371036"/>
                </a:lnTo>
                <a:close/>
                <a:moveTo>
                  <a:pt x="0" y="0"/>
                </a:moveTo>
                <a:lnTo>
                  <a:pt x="3082990" y="0"/>
                </a:lnTo>
                <a:lnTo>
                  <a:pt x="3082990" y="2293034"/>
                </a:lnTo>
                <a:lnTo>
                  <a:pt x="1825302" y="2293034"/>
                </a:lnTo>
                <a:lnTo>
                  <a:pt x="1825302" y="2639780"/>
                </a:lnTo>
                <a:lnTo>
                  <a:pt x="2423592" y="2639780"/>
                </a:lnTo>
                <a:lnTo>
                  <a:pt x="2423592" y="3005540"/>
                </a:lnTo>
                <a:lnTo>
                  <a:pt x="659398" y="3005540"/>
                </a:lnTo>
                <a:lnTo>
                  <a:pt x="659398" y="2639780"/>
                </a:lnTo>
                <a:lnTo>
                  <a:pt x="1257688" y="2639780"/>
                </a:lnTo>
                <a:lnTo>
                  <a:pt x="1257688" y="2293034"/>
                </a:lnTo>
                <a:lnTo>
                  <a:pt x="0" y="2293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66047" y="2512695"/>
            <a:ext cx="1589723" cy="14029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>
              <a:lnSpc>
                <a:spcPct val="150000"/>
              </a:lnSpc>
              <a:spcBef>
                <a:spcPts val="450"/>
              </a:spcBef>
            </a:pP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基于</a:t>
            </a:r>
            <a:r>
              <a:rPr lang="en-US" altLang="zh-CN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Python/Go</a:t>
            </a: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的</a:t>
            </a:r>
            <a:r>
              <a:rPr lang="en-US" altLang="zh-CN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Restful API </a:t>
            </a: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设计</a:t>
            </a:r>
          </a:p>
          <a:p>
            <a:pPr defTabSz="685800">
              <a:lnSpc>
                <a:spcPct val="150000"/>
              </a:lnSpc>
              <a:spcBef>
                <a:spcPts val="450"/>
              </a:spcBef>
            </a:pPr>
            <a:r>
              <a:rPr lang="zh-CN" altLang="en-US" sz="1350" dirty="0">
                <a:solidFill>
                  <a:srgbClr val="000000"/>
                </a:solidFill>
                <a:latin typeface="微软雅黑"/>
                <a:ea typeface="微软雅黑"/>
                <a:cs typeface="+mn-ea"/>
                <a:sym typeface="+mn-lt"/>
              </a:rPr>
              <a:t>系统技术选型和架构设计</a:t>
            </a:r>
            <a:endParaRPr lang="zh-CN" altLang="en-US" sz="135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382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9104" y="26805"/>
            <a:ext cx="1551146" cy="415498"/>
          </a:xfrm>
        </p:spPr>
        <p:txBody>
          <a:bodyPr wrap="square"/>
          <a:lstStyle/>
          <a:p>
            <a:r>
              <a:rPr lang="zh-CN" altLang="en-US" dirty="0"/>
              <a:t>我们的团队</a:t>
            </a:r>
          </a:p>
        </p:txBody>
      </p:sp>
      <p:sp>
        <p:nvSpPr>
          <p:cNvPr id="4" name="矩形 3"/>
          <p:cNvSpPr/>
          <p:nvPr/>
        </p:nvSpPr>
        <p:spPr>
          <a:xfrm>
            <a:off x="354962" y="3224896"/>
            <a:ext cx="1039153" cy="1039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3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靠谱</a:t>
            </a:r>
            <a:endParaRPr lang="en-US" altLang="zh-CN" sz="3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en-US" altLang="zh-CN" sz="1350" b="1" dirty="0">
                <a:solidFill>
                  <a:srgbClr val="FFFFFF"/>
                </a:solidFill>
                <a:latin typeface="微软雅黑"/>
                <a:ea typeface="微软雅黑"/>
              </a:rPr>
              <a:t>RELIABLE</a:t>
            </a:r>
          </a:p>
        </p:txBody>
      </p:sp>
      <p:sp>
        <p:nvSpPr>
          <p:cNvPr id="5" name="矩形 4"/>
          <p:cNvSpPr/>
          <p:nvPr/>
        </p:nvSpPr>
        <p:spPr>
          <a:xfrm>
            <a:off x="3669338" y="3224896"/>
            <a:ext cx="1039153" cy="10391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3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激情</a:t>
            </a:r>
            <a:r>
              <a:rPr lang="en-US" altLang="zh-CN"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ENTHUSIASM</a:t>
            </a:r>
            <a:endParaRPr lang="zh-CN" altLang="en-US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52927" y="3224896"/>
            <a:ext cx="1039153" cy="10391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3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0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endParaRPr lang="zh-CN" altLang="en-US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50417" y="3224896"/>
            <a:ext cx="1039153" cy="1039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zh-CN" altLang="en-US" sz="3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</a:t>
            </a:r>
            <a:endParaRPr lang="en-US" altLang="zh-CN" sz="3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COOPERATION</a:t>
            </a:r>
            <a:endParaRPr lang="zh-CN" altLang="en-US" sz="1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4962" y="871711"/>
            <a:ext cx="4331621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sz="2400" dirty="0">
                <a:solidFill>
                  <a:srgbClr val="5482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</a:rPr>
              <a:t>我们的团队</a:t>
            </a: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/>
                <a:ea typeface="微软雅黑"/>
              </a:rPr>
              <a:t>有一线互联网公司实习和工作经验的靠谱团队</a:t>
            </a:r>
            <a:endParaRPr lang="en-US" altLang="zh-CN" sz="150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/>
                <a:ea typeface="微软雅黑"/>
              </a:rPr>
              <a:t>敏捷的开发方式、高效的团队协作、规范的工作流程</a:t>
            </a:r>
            <a:endParaRPr lang="zh-CN" altLang="en-US" sz="2400" dirty="0">
              <a:ln>
                <a:solidFill>
                  <a:srgbClr val="00B0F0"/>
                </a:solidFill>
              </a:ln>
              <a:solidFill>
                <a:srgbClr val="54828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12" y="871436"/>
            <a:ext cx="3507581" cy="34790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2905" y="2714625"/>
            <a:ext cx="189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dirty="0">
                <a:ln>
                  <a:solidFill>
                    <a:srgbClr val="00B0F0"/>
                  </a:solidFill>
                </a:ln>
                <a:solidFill>
                  <a:srgbClr val="54828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/>
                <a:ea typeface="微软雅黑"/>
                <a:sym typeface="+mn-ea"/>
              </a:rPr>
              <a:t>我们希望你</a:t>
            </a:r>
          </a:p>
        </p:txBody>
      </p:sp>
    </p:spTree>
    <p:extLst>
      <p:ext uri="{BB962C8B-B14F-4D97-AF65-F5344CB8AC3E}">
        <p14:creationId xmlns:p14="http://schemas.microsoft.com/office/powerpoint/2010/main" val="369227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44" y="377099"/>
            <a:ext cx="4893130" cy="47664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3072" y="1780943"/>
            <a:ext cx="44228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4050" dirty="0">
                <a:solidFill>
                  <a:srgbClr val="FFFF00"/>
                </a:solidFill>
                <a:latin typeface="微软雅黑"/>
                <a:ea typeface="微软雅黑"/>
                <a:cs typeface="+mn-ea"/>
                <a:sym typeface="+mn-lt"/>
              </a:rPr>
              <a:t>欢迎加入</a:t>
            </a:r>
            <a:r>
              <a:rPr lang="en-US" altLang="zh-CN" sz="4050" dirty="0" err="1">
                <a:solidFill>
                  <a:srgbClr val="FFFF00"/>
                </a:solidFill>
                <a:latin typeface="微软雅黑"/>
                <a:ea typeface="微软雅黑"/>
                <a:cs typeface="+mn-ea"/>
                <a:sym typeface="+mn-lt"/>
              </a:rPr>
              <a:t>RussellCloud</a:t>
            </a:r>
            <a:r>
              <a:rPr lang="en-US" altLang="zh-CN" sz="4050" dirty="0">
                <a:solidFill>
                  <a:srgbClr val="FFFF00"/>
                </a:solidFill>
                <a:latin typeface="微软雅黑"/>
                <a:ea typeface="微软雅黑"/>
                <a:cs typeface="+mn-ea"/>
                <a:sym typeface="+mn-lt"/>
              </a:rPr>
              <a:t> </a:t>
            </a:r>
            <a:r>
              <a:rPr lang="zh-CN" altLang="en-US" sz="4050" dirty="0">
                <a:solidFill>
                  <a:srgbClr val="FFFF00"/>
                </a:solidFill>
                <a:latin typeface="微软雅黑"/>
                <a:ea typeface="微软雅黑"/>
                <a:cs typeface="+mn-ea"/>
                <a:sym typeface="+mn-lt"/>
              </a:rPr>
              <a:t>组</a:t>
            </a:r>
            <a:endParaRPr lang="en-US" altLang="zh-CN" sz="4050" dirty="0">
              <a:solidFill>
                <a:srgbClr val="FFFF00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366686" y="3190279"/>
            <a:ext cx="6410628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46" y="1076974"/>
            <a:ext cx="3195467" cy="31954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6537" y="3249874"/>
            <a:ext cx="44228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2100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组长：曾豪（</a:t>
            </a:r>
            <a:r>
              <a:rPr lang="en-US" altLang="zh-CN" sz="2100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14</a:t>
            </a:r>
            <a:r>
              <a:rPr lang="zh-CN" altLang="en-US" sz="2100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级种子班）</a:t>
            </a:r>
            <a:endParaRPr lang="en-US" altLang="zh-CN" sz="2100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9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56" y="869157"/>
            <a:ext cx="5610225" cy="280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2052" name="矩形 37"/>
          <p:cNvSpPr>
            <a:spLocks noChangeArrowheads="1"/>
          </p:cNvSpPr>
          <p:nvPr/>
        </p:nvSpPr>
        <p:spPr bwMode="auto">
          <a:xfrm>
            <a:off x="1947863" y="4025503"/>
            <a:ext cx="54008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100">
                <a:solidFill>
                  <a:srgbClr val="FFFFFF"/>
                </a:solidFill>
              </a:rPr>
              <a:t>负责人：</a:t>
            </a:r>
            <a:r>
              <a:rPr lang="en-US" altLang="zh-CN" sz="2100">
                <a:solidFill>
                  <a:srgbClr val="FFFFFF"/>
                </a:solidFill>
              </a:rPr>
              <a:t>D602 </a:t>
            </a:r>
            <a:r>
              <a:rPr lang="zh-CN" altLang="en-US" sz="2100">
                <a:solidFill>
                  <a:srgbClr val="FFFFFF"/>
                </a:solidFill>
              </a:rPr>
              <a:t>邓钰霆（电信学院</a:t>
            </a:r>
            <a:r>
              <a:rPr lang="en-US" altLang="zh-CN" sz="2100">
                <a:solidFill>
                  <a:srgbClr val="FFFFFF"/>
                </a:solidFill>
              </a:rPr>
              <a:t>17</a:t>
            </a:r>
            <a:r>
              <a:rPr lang="zh-CN" altLang="en-US" sz="2100">
                <a:solidFill>
                  <a:srgbClr val="FFFFFF"/>
                </a:solidFill>
              </a:rPr>
              <a:t>级硕士）</a:t>
            </a:r>
          </a:p>
        </p:txBody>
      </p:sp>
      <p:sp>
        <p:nvSpPr>
          <p:cNvPr id="2053" name="文本框 58"/>
          <p:cNvSpPr txBox="1">
            <a:spLocks noChangeArrowheads="1"/>
          </p:cNvSpPr>
          <p:nvPr/>
        </p:nvSpPr>
        <p:spPr bwMode="auto">
          <a:xfrm>
            <a:off x="2155031" y="1782366"/>
            <a:ext cx="4719638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495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5G</a:t>
            </a:r>
            <a:r>
              <a:rPr lang="zh-CN" altLang="en-US" sz="495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</a:t>
            </a:r>
          </a:p>
        </p:txBody>
      </p:sp>
      <p:sp>
        <p:nvSpPr>
          <p:cNvPr id="2054" name="文本框 59"/>
          <p:cNvSpPr txBox="1">
            <a:spLocks noChangeArrowheads="1"/>
          </p:cNvSpPr>
          <p:nvPr/>
        </p:nvSpPr>
        <p:spPr bwMode="auto">
          <a:xfrm>
            <a:off x="134541" y="501254"/>
            <a:ext cx="51601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Dian</a:t>
            </a:r>
            <a:r>
              <a:rPr lang="zh-CN" altLang="en-US" sz="240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团队技术方向之三</a:t>
            </a:r>
            <a:r>
              <a:rPr lang="en-US" altLang="zh-CN" sz="240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——5G</a:t>
            </a:r>
            <a:r>
              <a:rPr lang="zh-CN" altLang="en-US" sz="240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</p:spTree>
    <p:extLst>
      <p:ext uri="{BB962C8B-B14F-4D97-AF65-F5344CB8AC3E}">
        <p14:creationId xmlns:p14="http://schemas.microsoft.com/office/powerpoint/2010/main" val="356267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5G</a:t>
            </a:r>
            <a:r>
              <a:rPr lang="zh-CN" altLang="en-US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  <p:sp>
        <p:nvSpPr>
          <p:cNvPr id="3075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076" name="圆角矩形 7"/>
          <p:cNvSpPr>
            <a:spLocks noChangeArrowheads="1"/>
          </p:cNvSpPr>
          <p:nvPr/>
        </p:nvSpPr>
        <p:spPr bwMode="auto">
          <a:xfrm>
            <a:off x="536972" y="1072753"/>
            <a:ext cx="1575197" cy="452438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077" name="文本框 8"/>
          <p:cNvSpPr txBox="1">
            <a:spLocks noChangeArrowheads="1"/>
          </p:cNvSpPr>
          <p:nvPr/>
        </p:nvSpPr>
        <p:spPr bwMode="auto">
          <a:xfrm>
            <a:off x="276226" y="1082278"/>
            <a:ext cx="209788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2019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zh-CN" altLang="en-US" sz="225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合作方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78" name="圆角矩形 7"/>
          <p:cNvSpPr>
            <a:spLocks noChangeArrowheads="1"/>
          </p:cNvSpPr>
          <p:nvPr/>
        </p:nvSpPr>
        <p:spPr bwMode="auto">
          <a:xfrm>
            <a:off x="536972" y="3052763"/>
            <a:ext cx="1575197" cy="451247"/>
          </a:xfrm>
          <a:prstGeom prst="roundRect">
            <a:avLst>
              <a:gd name="adj" fmla="val 16667"/>
            </a:avLst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079" name="文本框 8"/>
          <p:cNvSpPr txBox="1">
            <a:spLocks noChangeArrowheads="1"/>
          </p:cNvSpPr>
          <p:nvPr/>
        </p:nvSpPr>
        <p:spPr bwMode="auto">
          <a:xfrm>
            <a:off x="603647" y="3070622"/>
            <a:ext cx="1441847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2019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zh-CN" altLang="en-US" sz="225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研究内容</a:t>
            </a:r>
            <a:endParaRPr lang="en-US" altLang="zh-CN" sz="225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080" name="图片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819" y="1819275"/>
            <a:ext cx="1291829" cy="969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3" descr="5G-logo_175px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3793331"/>
            <a:ext cx="1284685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矩形 21"/>
          <p:cNvSpPr>
            <a:spLocks noChangeArrowheads="1"/>
          </p:cNvSpPr>
          <p:nvPr/>
        </p:nvSpPr>
        <p:spPr bwMode="auto">
          <a:xfrm>
            <a:off x="2997994" y="2119312"/>
            <a:ext cx="4069556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b="1" dirty="0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"/>
              </a:rPr>
              <a:t>世界</a:t>
            </a:r>
            <a:r>
              <a:rPr lang="en-US" altLang="zh-CN" sz="2250" b="1" dirty="0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"/>
              </a:rPr>
              <a:t>500</a:t>
            </a:r>
            <a:r>
              <a:rPr lang="zh-CN" altLang="en-US" sz="2250" b="1" dirty="0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"/>
              </a:rPr>
              <a:t>强企业    </a:t>
            </a:r>
            <a:r>
              <a:rPr lang="en-US" altLang="zh-CN" sz="2250" b="1" dirty="0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"/>
              </a:rPr>
              <a:t>Intel</a:t>
            </a:r>
            <a:r>
              <a:rPr lang="zh-CN" altLang="en-US" sz="2250" b="1" dirty="0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"/>
              </a:rPr>
              <a:t>公司</a:t>
            </a:r>
          </a:p>
        </p:txBody>
      </p:sp>
      <p:sp>
        <p:nvSpPr>
          <p:cNvPr id="3083" name="矩形 22"/>
          <p:cNvSpPr>
            <a:spLocks noChangeArrowheads="1"/>
          </p:cNvSpPr>
          <p:nvPr/>
        </p:nvSpPr>
        <p:spPr bwMode="auto">
          <a:xfrm>
            <a:off x="3048001" y="4054078"/>
            <a:ext cx="3180679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b="1" dirty="0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"/>
              </a:rPr>
              <a:t>业界前沿的</a:t>
            </a:r>
            <a:r>
              <a:rPr lang="en-US" altLang="zh-CN" sz="2250" b="1" dirty="0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"/>
              </a:rPr>
              <a:t>5G</a:t>
            </a:r>
            <a:r>
              <a:rPr lang="zh-CN" altLang="en-US" sz="2250" b="1" dirty="0">
                <a:solidFill>
                  <a:srgbClr val="0071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"/>
              </a:rPr>
              <a:t>通信协议</a:t>
            </a:r>
            <a:endParaRPr lang="en-US" altLang="zh-CN" sz="2250" b="1" dirty="0">
              <a:solidFill>
                <a:srgbClr val="0071C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2095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/>
      <p:bldP spid="3077" grpId="0"/>
      <p:bldP spid="3078" grpId="0" animBg="1"/>
      <p:bldP spid="3079" grpId="0"/>
      <p:bldP spid="3082" grpId="0"/>
      <p:bldP spid="308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圆角矩形 84"/>
          <p:cNvSpPr/>
          <p:nvPr/>
        </p:nvSpPr>
        <p:spPr bwMode="auto">
          <a:xfrm>
            <a:off x="3865283" y="2972919"/>
            <a:ext cx="4246685" cy="188997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3865283" y="912130"/>
            <a:ext cx="4246685" cy="191543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098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1615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我们在做什么</a:t>
            </a:r>
          </a:p>
        </p:txBody>
      </p:sp>
      <p:sp>
        <p:nvSpPr>
          <p:cNvPr id="4099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67" name="矩形 37"/>
          <p:cNvSpPr>
            <a:spLocks noChangeArrowheads="1"/>
          </p:cNvSpPr>
          <p:nvPr/>
        </p:nvSpPr>
        <p:spPr bwMode="auto">
          <a:xfrm>
            <a:off x="4158988" y="1222345"/>
            <a:ext cx="3689787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9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无线传输存在干扰、遮挡等问题</a:t>
            </a:r>
          </a:p>
        </p:txBody>
      </p:sp>
      <p:sp>
        <p:nvSpPr>
          <p:cNvPr id="25" name="下箭头 24"/>
          <p:cNvSpPr/>
          <p:nvPr/>
        </p:nvSpPr>
        <p:spPr bwMode="auto">
          <a:xfrm>
            <a:off x="5721549" y="1658845"/>
            <a:ext cx="384349" cy="506579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84290" y="2327182"/>
            <a:ext cx="2685351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9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数据包丢失、顺序错误</a:t>
            </a:r>
          </a:p>
        </p:txBody>
      </p:sp>
      <p:sp>
        <p:nvSpPr>
          <p:cNvPr id="82" name="矩形 37"/>
          <p:cNvSpPr>
            <a:spLocks noChangeArrowheads="1"/>
          </p:cNvSpPr>
          <p:nvPr/>
        </p:nvSpPr>
        <p:spPr bwMode="auto">
          <a:xfrm>
            <a:off x="4869034" y="3286828"/>
            <a:ext cx="2369966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9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9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网络：万物互联</a:t>
            </a:r>
          </a:p>
        </p:txBody>
      </p:sp>
      <p:sp>
        <p:nvSpPr>
          <p:cNvPr id="15" name="下箭头 14"/>
          <p:cNvSpPr/>
          <p:nvPr/>
        </p:nvSpPr>
        <p:spPr bwMode="auto">
          <a:xfrm>
            <a:off x="5721548" y="3711547"/>
            <a:ext cx="384349" cy="506579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59255" y="4273515"/>
            <a:ext cx="2935419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9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需要更高速度，更低延迟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21" y="3286828"/>
            <a:ext cx="2122434" cy="1576064"/>
          </a:xfrm>
          <a:prstGeom prst="rect">
            <a:avLst/>
          </a:prstGeom>
        </p:spPr>
      </p:pic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827485" y="1379935"/>
            <a:ext cx="610790" cy="465534"/>
          </a:xfrm>
          <a:custGeom>
            <a:avLst/>
            <a:gdLst>
              <a:gd name="T0" fmla="*/ 534586 w 1595"/>
              <a:gd name="T1" fmla="*/ 310357 h 1218"/>
              <a:gd name="T2" fmla="*/ 489143 w 1595"/>
              <a:gd name="T3" fmla="*/ 407184 h 1218"/>
              <a:gd name="T4" fmla="*/ 511609 w 1595"/>
              <a:gd name="T5" fmla="*/ 433684 h 1218"/>
              <a:gd name="T6" fmla="*/ 568795 w 1595"/>
              <a:gd name="T7" fmla="*/ 310357 h 1218"/>
              <a:gd name="T8" fmla="*/ 511609 w 1595"/>
              <a:gd name="T9" fmla="*/ 187539 h 1218"/>
              <a:gd name="T10" fmla="*/ 489143 w 1595"/>
              <a:gd name="T11" fmla="*/ 213529 h 1218"/>
              <a:gd name="T12" fmla="*/ 534586 w 1595"/>
              <a:gd name="T13" fmla="*/ 310357 h 1218"/>
              <a:gd name="T14" fmla="*/ 649979 w 1595"/>
              <a:gd name="T15" fmla="*/ 310357 h 1218"/>
              <a:gd name="T16" fmla="*/ 563689 w 1595"/>
              <a:gd name="T17" fmla="*/ 495347 h 1218"/>
              <a:gd name="T18" fmla="*/ 586155 w 1595"/>
              <a:gd name="T19" fmla="*/ 521847 h 1218"/>
              <a:gd name="T20" fmla="*/ 684188 w 1595"/>
              <a:gd name="T21" fmla="*/ 310866 h 1218"/>
              <a:gd name="T22" fmla="*/ 585645 w 1595"/>
              <a:gd name="T23" fmla="*/ 99375 h 1218"/>
              <a:gd name="T24" fmla="*/ 563689 w 1595"/>
              <a:gd name="T25" fmla="*/ 125875 h 1218"/>
              <a:gd name="T26" fmla="*/ 649979 w 1595"/>
              <a:gd name="T27" fmla="*/ 310357 h 1218"/>
              <a:gd name="T28" fmla="*/ 669381 w 1595"/>
              <a:gd name="T29" fmla="*/ 510 h 1218"/>
              <a:gd name="T30" fmla="*/ 647426 w 1595"/>
              <a:gd name="T31" fmla="*/ 26500 h 1218"/>
              <a:gd name="T32" fmla="*/ 779668 w 1595"/>
              <a:gd name="T33" fmla="*/ 310357 h 1218"/>
              <a:gd name="T34" fmla="*/ 647426 w 1595"/>
              <a:gd name="T35" fmla="*/ 594723 h 1218"/>
              <a:gd name="T36" fmla="*/ 669892 w 1595"/>
              <a:gd name="T37" fmla="*/ 620713 h 1218"/>
              <a:gd name="T38" fmla="*/ 814388 w 1595"/>
              <a:gd name="T39" fmla="*/ 310357 h 1218"/>
              <a:gd name="T40" fmla="*/ 669381 w 1595"/>
              <a:gd name="T41" fmla="*/ 510 h 1218"/>
              <a:gd name="T42" fmla="*/ 280313 w 1595"/>
              <a:gd name="T43" fmla="*/ 310357 h 1218"/>
              <a:gd name="T44" fmla="*/ 325245 w 1595"/>
              <a:gd name="T45" fmla="*/ 213529 h 1218"/>
              <a:gd name="T46" fmla="*/ 303289 w 1595"/>
              <a:gd name="T47" fmla="*/ 187539 h 1218"/>
              <a:gd name="T48" fmla="*/ 245593 w 1595"/>
              <a:gd name="T49" fmla="*/ 310357 h 1218"/>
              <a:gd name="T50" fmla="*/ 303289 w 1595"/>
              <a:gd name="T51" fmla="*/ 433684 h 1218"/>
              <a:gd name="T52" fmla="*/ 325245 w 1595"/>
              <a:gd name="T53" fmla="*/ 407184 h 1218"/>
              <a:gd name="T54" fmla="*/ 280313 w 1595"/>
              <a:gd name="T55" fmla="*/ 310357 h 1218"/>
              <a:gd name="T56" fmla="*/ 164920 w 1595"/>
              <a:gd name="T57" fmla="*/ 310357 h 1218"/>
              <a:gd name="T58" fmla="*/ 251209 w 1595"/>
              <a:gd name="T59" fmla="*/ 125875 h 1218"/>
              <a:gd name="T60" fmla="*/ 228743 w 1595"/>
              <a:gd name="T61" fmla="*/ 99375 h 1218"/>
              <a:gd name="T62" fmla="*/ 130200 w 1595"/>
              <a:gd name="T63" fmla="*/ 310357 h 1218"/>
              <a:gd name="T64" fmla="*/ 228743 w 1595"/>
              <a:gd name="T65" fmla="*/ 521847 h 1218"/>
              <a:gd name="T66" fmla="*/ 250699 w 1595"/>
              <a:gd name="T67" fmla="*/ 495347 h 1218"/>
              <a:gd name="T68" fmla="*/ 164920 w 1595"/>
              <a:gd name="T69" fmla="*/ 310357 h 1218"/>
              <a:gd name="T70" fmla="*/ 145007 w 1595"/>
              <a:gd name="T71" fmla="*/ 620713 h 1218"/>
              <a:gd name="T72" fmla="*/ 166962 w 1595"/>
              <a:gd name="T73" fmla="*/ 594723 h 1218"/>
              <a:gd name="T74" fmla="*/ 34720 w 1595"/>
              <a:gd name="T75" fmla="*/ 310357 h 1218"/>
              <a:gd name="T76" fmla="*/ 167473 w 1595"/>
              <a:gd name="T77" fmla="*/ 26500 h 1218"/>
              <a:gd name="T78" fmla="*/ 145007 w 1595"/>
              <a:gd name="T79" fmla="*/ 0 h 1218"/>
              <a:gd name="T80" fmla="*/ 0 w 1595"/>
              <a:gd name="T81" fmla="*/ 310357 h 1218"/>
              <a:gd name="T82" fmla="*/ 145007 w 1595"/>
              <a:gd name="T83" fmla="*/ 620713 h 121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1595" h="1218">
                <a:moveTo>
                  <a:pt x="1047" y="609"/>
                </a:moveTo>
                <a:cubicBezTo>
                  <a:pt x="1047" y="686"/>
                  <a:pt x="1012" y="754"/>
                  <a:pt x="958" y="799"/>
                </a:cubicBezTo>
                <a:lnTo>
                  <a:pt x="1002" y="851"/>
                </a:lnTo>
                <a:cubicBezTo>
                  <a:pt x="1070" y="793"/>
                  <a:pt x="1114" y="706"/>
                  <a:pt x="1114" y="609"/>
                </a:cubicBezTo>
                <a:cubicBezTo>
                  <a:pt x="1114" y="513"/>
                  <a:pt x="1070" y="426"/>
                  <a:pt x="1002" y="368"/>
                </a:cubicBezTo>
                <a:lnTo>
                  <a:pt x="958" y="419"/>
                </a:lnTo>
                <a:cubicBezTo>
                  <a:pt x="1012" y="465"/>
                  <a:pt x="1047" y="533"/>
                  <a:pt x="1047" y="609"/>
                </a:cubicBezTo>
                <a:close/>
                <a:moveTo>
                  <a:pt x="1273" y="609"/>
                </a:moveTo>
                <a:cubicBezTo>
                  <a:pt x="1273" y="755"/>
                  <a:pt x="1207" y="885"/>
                  <a:pt x="1104" y="972"/>
                </a:cubicBezTo>
                <a:lnTo>
                  <a:pt x="1148" y="1024"/>
                </a:lnTo>
                <a:cubicBezTo>
                  <a:pt x="1265" y="924"/>
                  <a:pt x="1340" y="776"/>
                  <a:pt x="1340" y="610"/>
                </a:cubicBezTo>
                <a:cubicBezTo>
                  <a:pt x="1340" y="443"/>
                  <a:pt x="1265" y="295"/>
                  <a:pt x="1147" y="195"/>
                </a:cubicBezTo>
                <a:lnTo>
                  <a:pt x="1104" y="247"/>
                </a:lnTo>
                <a:cubicBezTo>
                  <a:pt x="1207" y="334"/>
                  <a:pt x="1273" y="464"/>
                  <a:pt x="1273" y="609"/>
                </a:cubicBezTo>
                <a:close/>
                <a:moveTo>
                  <a:pt x="1311" y="1"/>
                </a:moveTo>
                <a:lnTo>
                  <a:pt x="1268" y="52"/>
                </a:lnTo>
                <a:cubicBezTo>
                  <a:pt x="1426" y="186"/>
                  <a:pt x="1527" y="386"/>
                  <a:pt x="1527" y="609"/>
                </a:cubicBezTo>
                <a:cubicBezTo>
                  <a:pt x="1527" y="833"/>
                  <a:pt x="1426" y="1033"/>
                  <a:pt x="1268" y="1167"/>
                </a:cubicBezTo>
                <a:lnTo>
                  <a:pt x="1312" y="1218"/>
                </a:lnTo>
                <a:cubicBezTo>
                  <a:pt x="1485" y="1072"/>
                  <a:pt x="1595" y="853"/>
                  <a:pt x="1595" y="609"/>
                </a:cubicBezTo>
                <a:cubicBezTo>
                  <a:pt x="1595" y="365"/>
                  <a:pt x="1485" y="147"/>
                  <a:pt x="1311" y="1"/>
                </a:cubicBezTo>
                <a:close/>
                <a:moveTo>
                  <a:pt x="549" y="609"/>
                </a:moveTo>
                <a:cubicBezTo>
                  <a:pt x="549" y="533"/>
                  <a:pt x="583" y="465"/>
                  <a:pt x="637" y="419"/>
                </a:cubicBezTo>
                <a:lnTo>
                  <a:pt x="594" y="368"/>
                </a:lnTo>
                <a:cubicBezTo>
                  <a:pt x="525" y="426"/>
                  <a:pt x="481" y="513"/>
                  <a:pt x="481" y="609"/>
                </a:cubicBezTo>
                <a:cubicBezTo>
                  <a:pt x="481" y="706"/>
                  <a:pt x="525" y="793"/>
                  <a:pt x="594" y="851"/>
                </a:cubicBezTo>
                <a:lnTo>
                  <a:pt x="637" y="799"/>
                </a:lnTo>
                <a:cubicBezTo>
                  <a:pt x="583" y="754"/>
                  <a:pt x="549" y="686"/>
                  <a:pt x="549" y="609"/>
                </a:cubicBezTo>
                <a:close/>
                <a:moveTo>
                  <a:pt x="323" y="609"/>
                </a:moveTo>
                <a:cubicBezTo>
                  <a:pt x="323" y="464"/>
                  <a:pt x="388" y="334"/>
                  <a:pt x="492" y="247"/>
                </a:cubicBezTo>
                <a:lnTo>
                  <a:pt x="448" y="195"/>
                </a:lnTo>
                <a:cubicBezTo>
                  <a:pt x="330" y="295"/>
                  <a:pt x="255" y="443"/>
                  <a:pt x="255" y="609"/>
                </a:cubicBezTo>
                <a:cubicBezTo>
                  <a:pt x="255" y="776"/>
                  <a:pt x="330" y="924"/>
                  <a:pt x="448" y="1024"/>
                </a:cubicBezTo>
                <a:lnTo>
                  <a:pt x="491" y="972"/>
                </a:lnTo>
                <a:cubicBezTo>
                  <a:pt x="388" y="885"/>
                  <a:pt x="323" y="755"/>
                  <a:pt x="323" y="609"/>
                </a:cubicBezTo>
                <a:close/>
                <a:moveTo>
                  <a:pt x="284" y="1218"/>
                </a:moveTo>
                <a:lnTo>
                  <a:pt x="327" y="1167"/>
                </a:lnTo>
                <a:cubicBezTo>
                  <a:pt x="169" y="1033"/>
                  <a:pt x="68" y="833"/>
                  <a:pt x="68" y="609"/>
                </a:cubicBezTo>
                <a:cubicBezTo>
                  <a:pt x="68" y="386"/>
                  <a:pt x="169" y="186"/>
                  <a:pt x="328" y="52"/>
                </a:cubicBezTo>
                <a:lnTo>
                  <a:pt x="284" y="0"/>
                </a:lnTo>
                <a:cubicBezTo>
                  <a:pt x="111" y="147"/>
                  <a:pt x="0" y="365"/>
                  <a:pt x="0" y="609"/>
                </a:cubicBezTo>
                <a:cubicBezTo>
                  <a:pt x="0" y="853"/>
                  <a:pt x="111" y="1072"/>
                  <a:pt x="284" y="1218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827485" y="1379935"/>
            <a:ext cx="610790" cy="465534"/>
          </a:xfrm>
          <a:custGeom>
            <a:avLst/>
            <a:gdLst>
              <a:gd name="T0" fmla="*/ 534586 w 1595"/>
              <a:gd name="T1" fmla="*/ 310357 h 1218"/>
              <a:gd name="T2" fmla="*/ 489143 w 1595"/>
              <a:gd name="T3" fmla="*/ 407184 h 1218"/>
              <a:gd name="T4" fmla="*/ 511609 w 1595"/>
              <a:gd name="T5" fmla="*/ 433684 h 1218"/>
              <a:gd name="T6" fmla="*/ 568795 w 1595"/>
              <a:gd name="T7" fmla="*/ 310357 h 1218"/>
              <a:gd name="T8" fmla="*/ 511609 w 1595"/>
              <a:gd name="T9" fmla="*/ 187539 h 1218"/>
              <a:gd name="T10" fmla="*/ 489143 w 1595"/>
              <a:gd name="T11" fmla="*/ 213529 h 1218"/>
              <a:gd name="T12" fmla="*/ 534586 w 1595"/>
              <a:gd name="T13" fmla="*/ 310357 h 1218"/>
              <a:gd name="T14" fmla="*/ 649979 w 1595"/>
              <a:gd name="T15" fmla="*/ 310357 h 1218"/>
              <a:gd name="T16" fmla="*/ 563689 w 1595"/>
              <a:gd name="T17" fmla="*/ 495347 h 1218"/>
              <a:gd name="T18" fmla="*/ 586155 w 1595"/>
              <a:gd name="T19" fmla="*/ 521847 h 1218"/>
              <a:gd name="T20" fmla="*/ 684188 w 1595"/>
              <a:gd name="T21" fmla="*/ 310866 h 1218"/>
              <a:gd name="T22" fmla="*/ 585645 w 1595"/>
              <a:gd name="T23" fmla="*/ 99375 h 1218"/>
              <a:gd name="T24" fmla="*/ 563689 w 1595"/>
              <a:gd name="T25" fmla="*/ 125875 h 1218"/>
              <a:gd name="T26" fmla="*/ 649979 w 1595"/>
              <a:gd name="T27" fmla="*/ 310357 h 1218"/>
              <a:gd name="T28" fmla="*/ 669381 w 1595"/>
              <a:gd name="T29" fmla="*/ 510 h 1218"/>
              <a:gd name="T30" fmla="*/ 647426 w 1595"/>
              <a:gd name="T31" fmla="*/ 26500 h 1218"/>
              <a:gd name="T32" fmla="*/ 779668 w 1595"/>
              <a:gd name="T33" fmla="*/ 310357 h 1218"/>
              <a:gd name="T34" fmla="*/ 647426 w 1595"/>
              <a:gd name="T35" fmla="*/ 594723 h 1218"/>
              <a:gd name="T36" fmla="*/ 669892 w 1595"/>
              <a:gd name="T37" fmla="*/ 620713 h 1218"/>
              <a:gd name="T38" fmla="*/ 814388 w 1595"/>
              <a:gd name="T39" fmla="*/ 310357 h 1218"/>
              <a:gd name="T40" fmla="*/ 669381 w 1595"/>
              <a:gd name="T41" fmla="*/ 510 h 1218"/>
              <a:gd name="T42" fmla="*/ 280313 w 1595"/>
              <a:gd name="T43" fmla="*/ 310357 h 1218"/>
              <a:gd name="T44" fmla="*/ 325245 w 1595"/>
              <a:gd name="T45" fmla="*/ 213529 h 1218"/>
              <a:gd name="T46" fmla="*/ 303289 w 1595"/>
              <a:gd name="T47" fmla="*/ 187539 h 1218"/>
              <a:gd name="T48" fmla="*/ 245593 w 1595"/>
              <a:gd name="T49" fmla="*/ 310357 h 1218"/>
              <a:gd name="T50" fmla="*/ 303289 w 1595"/>
              <a:gd name="T51" fmla="*/ 433684 h 1218"/>
              <a:gd name="T52" fmla="*/ 325245 w 1595"/>
              <a:gd name="T53" fmla="*/ 407184 h 1218"/>
              <a:gd name="T54" fmla="*/ 280313 w 1595"/>
              <a:gd name="T55" fmla="*/ 310357 h 1218"/>
              <a:gd name="T56" fmla="*/ 164920 w 1595"/>
              <a:gd name="T57" fmla="*/ 310357 h 1218"/>
              <a:gd name="T58" fmla="*/ 251209 w 1595"/>
              <a:gd name="T59" fmla="*/ 125875 h 1218"/>
              <a:gd name="T60" fmla="*/ 228743 w 1595"/>
              <a:gd name="T61" fmla="*/ 99375 h 1218"/>
              <a:gd name="T62" fmla="*/ 130200 w 1595"/>
              <a:gd name="T63" fmla="*/ 310357 h 1218"/>
              <a:gd name="T64" fmla="*/ 228743 w 1595"/>
              <a:gd name="T65" fmla="*/ 521847 h 1218"/>
              <a:gd name="T66" fmla="*/ 250699 w 1595"/>
              <a:gd name="T67" fmla="*/ 495347 h 1218"/>
              <a:gd name="T68" fmla="*/ 164920 w 1595"/>
              <a:gd name="T69" fmla="*/ 310357 h 1218"/>
              <a:gd name="T70" fmla="*/ 145007 w 1595"/>
              <a:gd name="T71" fmla="*/ 620713 h 1218"/>
              <a:gd name="T72" fmla="*/ 166962 w 1595"/>
              <a:gd name="T73" fmla="*/ 594723 h 1218"/>
              <a:gd name="T74" fmla="*/ 34720 w 1595"/>
              <a:gd name="T75" fmla="*/ 310357 h 1218"/>
              <a:gd name="T76" fmla="*/ 167473 w 1595"/>
              <a:gd name="T77" fmla="*/ 26500 h 1218"/>
              <a:gd name="T78" fmla="*/ 145007 w 1595"/>
              <a:gd name="T79" fmla="*/ 0 h 1218"/>
              <a:gd name="T80" fmla="*/ 0 w 1595"/>
              <a:gd name="T81" fmla="*/ 310357 h 1218"/>
              <a:gd name="T82" fmla="*/ 145007 w 1595"/>
              <a:gd name="T83" fmla="*/ 620713 h 121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1595" h="1218">
                <a:moveTo>
                  <a:pt x="1047" y="609"/>
                </a:moveTo>
                <a:cubicBezTo>
                  <a:pt x="1047" y="686"/>
                  <a:pt x="1012" y="754"/>
                  <a:pt x="958" y="799"/>
                </a:cubicBezTo>
                <a:lnTo>
                  <a:pt x="1002" y="851"/>
                </a:lnTo>
                <a:cubicBezTo>
                  <a:pt x="1070" y="793"/>
                  <a:pt x="1114" y="706"/>
                  <a:pt x="1114" y="609"/>
                </a:cubicBezTo>
                <a:cubicBezTo>
                  <a:pt x="1114" y="513"/>
                  <a:pt x="1070" y="426"/>
                  <a:pt x="1002" y="368"/>
                </a:cubicBezTo>
                <a:lnTo>
                  <a:pt x="958" y="419"/>
                </a:lnTo>
                <a:cubicBezTo>
                  <a:pt x="1012" y="465"/>
                  <a:pt x="1047" y="533"/>
                  <a:pt x="1047" y="609"/>
                </a:cubicBezTo>
                <a:close/>
                <a:moveTo>
                  <a:pt x="1273" y="609"/>
                </a:moveTo>
                <a:cubicBezTo>
                  <a:pt x="1273" y="755"/>
                  <a:pt x="1207" y="885"/>
                  <a:pt x="1104" y="972"/>
                </a:cubicBezTo>
                <a:lnTo>
                  <a:pt x="1148" y="1024"/>
                </a:lnTo>
                <a:cubicBezTo>
                  <a:pt x="1265" y="924"/>
                  <a:pt x="1340" y="776"/>
                  <a:pt x="1340" y="610"/>
                </a:cubicBezTo>
                <a:cubicBezTo>
                  <a:pt x="1340" y="443"/>
                  <a:pt x="1265" y="295"/>
                  <a:pt x="1147" y="195"/>
                </a:cubicBezTo>
                <a:lnTo>
                  <a:pt x="1104" y="247"/>
                </a:lnTo>
                <a:cubicBezTo>
                  <a:pt x="1207" y="334"/>
                  <a:pt x="1273" y="464"/>
                  <a:pt x="1273" y="609"/>
                </a:cubicBezTo>
                <a:close/>
                <a:moveTo>
                  <a:pt x="1311" y="1"/>
                </a:moveTo>
                <a:lnTo>
                  <a:pt x="1268" y="52"/>
                </a:lnTo>
                <a:cubicBezTo>
                  <a:pt x="1426" y="186"/>
                  <a:pt x="1527" y="386"/>
                  <a:pt x="1527" y="609"/>
                </a:cubicBezTo>
                <a:cubicBezTo>
                  <a:pt x="1527" y="833"/>
                  <a:pt x="1426" y="1033"/>
                  <a:pt x="1268" y="1167"/>
                </a:cubicBezTo>
                <a:lnTo>
                  <a:pt x="1312" y="1218"/>
                </a:lnTo>
                <a:cubicBezTo>
                  <a:pt x="1485" y="1072"/>
                  <a:pt x="1595" y="853"/>
                  <a:pt x="1595" y="609"/>
                </a:cubicBezTo>
                <a:cubicBezTo>
                  <a:pt x="1595" y="365"/>
                  <a:pt x="1485" y="147"/>
                  <a:pt x="1311" y="1"/>
                </a:cubicBezTo>
                <a:close/>
                <a:moveTo>
                  <a:pt x="549" y="609"/>
                </a:moveTo>
                <a:cubicBezTo>
                  <a:pt x="549" y="533"/>
                  <a:pt x="583" y="465"/>
                  <a:pt x="637" y="419"/>
                </a:cubicBezTo>
                <a:lnTo>
                  <a:pt x="594" y="368"/>
                </a:lnTo>
                <a:cubicBezTo>
                  <a:pt x="525" y="426"/>
                  <a:pt x="481" y="513"/>
                  <a:pt x="481" y="609"/>
                </a:cubicBezTo>
                <a:cubicBezTo>
                  <a:pt x="481" y="706"/>
                  <a:pt x="525" y="793"/>
                  <a:pt x="594" y="851"/>
                </a:cubicBezTo>
                <a:lnTo>
                  <a:pt x="637" y="799"/>
                </a:lnTo>
                <a:cubicBezTo>
                  <a:pt x="583" y="754"/>
                  <a:pt x="549" y="686"/>
                  <a:pt x="549" y="609"/>
                </a:cubicBezTo>
                <a:close/>
                <a:moveTo>
                  <a:pt x="323" y="609"/>
                </a:moveTo>
                <a:cubicBezTo>
                  <a:pt x="323" y="464"/>
                  <a:pt x="388" y="334"/>
                  <a:pt x="492" y="247"/>
                </a:cubicBezTo>
                <a:lnTo>
                  <a:pt x="448" y="195"/>
                </a:lnTo>
                <a:cubicBezTo>
                  <a:pt x="330" y="295"/>
                  <a:pt x="255" y="443"/>
                  <a:pt x="255" y="609"/>
                </a:cubicBezTo>
                <a:cubicBezTo>
                  <a:pt x="255" y="776"/>
                  <a:pt x="330" y="924"/>
                  <a:pt x="448" y="1024"/>
                </a:cubicBezTo>
                <a:lnTo>
                  <a:pt x="491" y="972"/>
                </a:lnTo>
                <a:cubicBezTo>
                  <a:pt x="388" y="885"/>
                  <a:pt x="323" y="755"/>
                  <a:pt x="323" y="609"/>
                </a:cubicBezTo>
                <a:close/>
                <a:moveTo>
                  <a:pt x="284" y="1218"/>
                </a:moveTo>
                <a:lnTo>
                  <a:pt x="327" y="1167"/>
                </a:lnTo>
                <a:cubicBezTo>
                  <a:pt x="169" y="1033"/>
                  <a:pt x="68" y="833"/>
                  <a:pt x="68" y="609"/>
                </a:cubicBezTo>
                <a:cubicBezTo>
                  <a:pt x="68" y="386"/>
                  <a:pt x="169" y="186"/>
                  <a:pt x="328" y="52"/>
                </a:cubicBezTo>
                <a:lnTo>
                  <a:pt x="284" y="0"/>
                </a:lnTo>
                <a:cubicBezTo>
                  <a:pt x="111" y="147"/>
                  <a:pt x="0" y="365"/>
                  <a:pt x="0" y="609"/>
                </a:cubicBezTo>
                <a:cubicBezTo>
                  <a:pt x="0" y="853"/>
                  <a:pt x="111" y="1072"/>
                  <a:pt x="284" y="1218"/>
                </a:cubicBezTo>
                <a:close/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1082279" y="1562100"/>
            <a:ext cx="101203" cy="207169"/>
          </a:xfrm>
          <a:custGeom>
            <a:avLst/>
            <a:gdLst>
              <a:gd name="T0" fmla="*/ 48883 w 265"/>
              <a:gd name="T1" fmla="*/ 132506 h 542"/>
              <a:gd name="T2" fmla="*/ 48883 w 265"/>
              <a:gd name="T3" fmla="*/ 276225 h 542"/>
              <a:gd name="T4" fmla="*/ 86055 w 265"/>
              <a:gd name="T5" fmla="*/ 276225 h 542"/>
              <a:gd name="T6" fmla="*/ 86055 w 265"/>
              <a:gd name="T7" fmla="*/ 132506 h 542"/>
              <a:gd name="T8" fmla="*/ 134938 w 265"/>
              <a:gd name="T9" fmla="*/ 67273 h 542"/>
              <a:gd name="T10" fmla="*/ 67724 w 265"/>
              <a:gd name="T11" fmla="*/ 0 h 542"/>
              <a:gd name="T12" fmla="*/ 0 w 265"/>
              <a:gd name="T13" fmla="*/ 67273 h 542"/>
              <a:gd name="T14" fmla="*/ 48883 w 265"/>
              <a:gd name="T15" fmla="*/ 132506 h 5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65" h="542">
                <a:moveTo>
                  <a:pt x="96" y="260"/>
                </a:moveTo>
                <a:lnTo>
                  <a:pt x="96" y="542"/>
                </a:lnTo>
                <a:lnTo>
                  <a:pt x="169" y="542"/>
                </a:lnTo>
                <a:lnTo>
                  <a:pt x="169" y="260"/>
                </a:lnTo>
                <a:cubicBezTo>
                  <a:pt x="224" y="244"/>
                  <a:pt x="265" y="193"/>
                  <a:pt x="265" y="132"/>
                </a:cubicBezTo>
                <a:cubicBezTo>
                  <a:pt x="265" y="59"/>
                  <a:pt x="206" y="0"/>
                  <a:pt x="133" y="0"/>
                </a:cubicBezTo>
                <a:cubicBezTo>
                  <a:pt x="59" y="0"/>
                  <a:pt x="0" y="59"/>
                  <a:pt x="0" y="132"/>
                </a:cubicBezTo>
                <a:cubicBezTo>
                  <a:pt x="0" y="193"/>
                  <a:pt x="41" y="244"/>
                  <a:pt x="96" y="260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992982" y="1769269"/>
            <a:ext cx="278606" cy="534591"/>
          </a:xfrm>
          <a:custGeom>
            <a:avLst/>
            <a:gdLst>
              <a:gd name="T0" fmla="*/ 371475 w 234"/>
              <a:gd name="T1" fmla="*/ 712788 h 449"/>
              <a:gd name="T2" fmla="*/ 0 w 234"/>
              <a:gd name="T3" fmla="*/ 712788 h 449"/>
              <a:gd name="T4" fmla="*/ 120650 w 234"/>
              <a:gd name="T5" fmla="*/ 0 h 449"/>
              <a:gd name="T6" fmla="*/ 252413 w 234"/>
              <a:gd name="T7" fmla="*/ 0 h 449"/>
              <a:gd name="T8" fmla="*/ 371475 w 234"/>
              <a:gd name="T9" fmla="*/ 712788 h 4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4" h="449">
                <a:moveTo>
                  <a:pt x="234" y="449"/>
                </a:moveTo>
                <a:lnTo>
                  <a:pt x="0" y="449"/>
                </a:lnTo>
                <a:lnTo>
                  <a:pt x="76" y="0"/>
                </a:lnTo>
                <a:lnTo>
                  <a:pt x="159" y="0"/>
                </a:lnTo>
                <a:lnTo>
                  <a:pt x="234" y="4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992982" y="1769269"/>
            <a:ext cx="278606" cy="534591"/>
          </a:xfrm>
          <a:custGeom>
            <a:avLst/>
            <a:gdLst>
              <a:gd name="T0" fmla="*/ 371475 w 234"/>
              <a:gd name="T1" fmla="*/ 712788 h 449"/>
              <a:gd name="T2" fmla="*/ 0 w 234"/>
              <a:gd name="T3" fmla="*/ 712788 h 449"/>
              <a:gd name="T4" fmla="*/ 120650 w 234"/>
              <a:gd name="T5" fmla="*/ 0 h 449"/>
              <a:gd name="T6" fmla="*/ 252413 w 234"/>
              <a:gd name="T7" fmla="*/ 0 h 449"/>
              <a:gd name="T8" fmla="*/ 371475 w 234"/>
              <a:gd name="T9" fmla="*/ 712788 h 4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4" h="449">
                <a:moveTo>
                  <a:pt x="234" y="449"/>
                </a:moveTo>
                <a:lnTo>
                  <a:pt x="0" y="449"/>
                </a:lnTo>
                <a:lnTo>
                  <a:pt x="76" y="0"/>
                </a:lnTo>
                <a:lnTo>
                  <a:pt x="159" y="0"/>
                </a:lnTo>
                <a:lnTo>
                  <a:pt x="234" y="449"/>
                </a:lnTo>
                <a:close/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2817546" y="1550194"/>
            <a:ext cx="305990" cy="578644"/>
          </a:xfrm>
          <a:custGeom>
            <a:avLst/>
            <a:gdLst>
              <a:gd name="T0" fmla="*/ 0 w 799"/>
              <a:gd name="T1" fmla="*/ 723560 h 1512"/>
              <a:gd name="T2" fmla="*/ 30637 w 799"/>
              <a:gd name="T3" fmla="*/ 758258 h 1512"/>
              <a:gd name="T4" fmla="*/ 204249 w 799"/>
              <a:gd name="T5" fmla="*/ 771525 h 1512"/>
              <a:gd name="T6" fmla="*/ 377351 w 799"/>
              <a:gd name="T7" fmla="*/ 758258 h 1512"/>
              <a:gd name="T8" fmla="*/ 407988 w 799"/>
              <a:gd name="T9" fmla="*/ 723560 h 1512"/>
              <a:gd name="T10" fmla="*/ 407988 w 799"/>
              <a:gd name="T11" fmla="*/ 47965 h 1512"/>
              <a:gd name="T12" fmla="*/ 377351 w 799"/>
              <a:gd name="T13" fmla="*/ 13267 h 1512"/>
              <a:gd name="T14" fmla="*/ 204249 w 799"/>
              <a:gd name="T15" fmla="*/ 0 h 1512"/>
              <a:gd name="T16" fmla="*/ 30637 w 799"/>
              <a:gd name="T17" fmla="*/ 13267 h 1512"/>
              <a:gd name="T18" fmla="*/ 0 w 799"/>
              <a:gd name="T19" fmla="*/ 47965 h 1512"/>
              <a:gd name="T20" fmla="*/ 0 w 799"/>
              <a:gd name="T21" fmla="*/ 723560 h 151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99" h="1512">
                <a:moveTo>
                  <a:pt x="0" y="1418"/>
                </a:moveTo>
                <a:cubicBezTo>
                  <a:pt x="0" y="1451"/>
                  <a:pt x="27" y="1482"/>
                  <a:pt x="60" y="1486"/>
                </a:cubicBezTo>
                <a:cubicBezTo>
                  <a:pt x="60" y="1486"/>
                  <a:pt x="255" y="1512"/>
                  <a:pt x="400" y="1512"/>
                </a:cubicBezTo>
                <a:cubicBezTo>
                  <a:pt x="544" y="1512"/>
                  <a:pt x="739" y="1486"/>
                  <a:pt x="739" y="1486"/>
                </a:cubicBezTo>
                <a:cubicBezTo>
                  <a:pt x="772" y="1482"/>
                  <a:pt x="799" y="1451"/>
                  <a:pt x="799" y="1418"/>
                </a:cubicBezTo>
                <a:lnTo>
                  <a:pt x="799" y="94"/>
                </a:lnTo>
                <a:cubicBezTo>
                  <a:pt x="799" y="61"/>
                  <a:pt x="772" y="30"/>
                  <a:pt x="739" y="26"/>
                </a:cubicBezTo>
                <a:cubicBezTo>
                  <a:pt x="739" y="26"/>
                  <a:pt x="548" y="0"/>
                  <a:pt x="400" y="0"/>
                </a:cubicBezTo>
                <a:cubicBezTo>
                  <a:pt x="255" y="0"/>
                  <a:pt x="60" y="26"/>
                  <a:pt x="60" y="26"/>
                </a:cubicBezTo>
                <a:cubicBezTo>
                  <a:pt x="27" y="30"/>
                  <a:pt x="0" y="61"/>
                  <a:pt x="0" y="94"/>
                </a:cubicBezTo>
                <a:lnTo>
                  <a:pt x="0" y="1418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2817546" y="1550194"/>
            <a:ext cx="305990" cy="578644"/>
          </a:xfrm>
          <a:custGeom>
            <a:avLst/>
            <a:gdLst>
              <a:gd name="T0" fmla="*/ 0 w 799"/>
              <a:gd name="T1" fmla="*/ 723560 h 1512"/>
              <a:gd name="T2" fmla="*/ 30637 w 799"/>
              <a:gd name="T3" fmla="*/ 758258 h 1512"/>
              <a:gd name="T4" fmla="*/ 204249 w 799"/>
              <a:gd name="T5" fmla="*/ 771525 h 1512"/>
              <a:gd name="T6" fmla="*/ 377351 w 799"/>
              <a:gd name="T7" fmla="*/ 758258 h 1512"/>
              <a:gd name="T8" fmla="*/ 407988 w 799"/>
              <a:gd name="T9" fmla="*/ 723560 h 1512"/>
              <a:gd name="T10" fmla="*/ 407988 w 799"/>
              <a:gd name="T11" fmla="*/ 47965 h 1512"/>
              <a:gd name="T12" fmla="*/ 377351 w 799"/>
              <a:gd name="T13" fmla="*/ 13267 h 1512"/>
              <a:gd name="T14" fmla="*/ 204249 w 799"/>
              <a:gd name="T15" fmla="*/ 0 h 1512"/>
              <a:gd name="T16" fmla="*/ 30637 w 799"/>
              <a:gd name="T17" fmla="*/ 13267 h 1512"/>
              <a:gd name="T18" fmla="*/ 0 w 799"/>
              <a:gd name="T19" fmla="*/ 47965 h 1512"/>
              <a:gd name="T20" fmla="*/ 0 w 799"/>
              <a:gd name="T21" fmla="*/ 723560 h 151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99" h="1512">
                <a:moveTo>
                  <a:pt x="0" y="1418"/>
                </a:moveTo>
                <a:cubicBezTo>
                  <a:pt x="0" y="1451"/>
                  <a:pt x="27" y="1482"/>
                  <a:pt x="60" y="1486"/>
                </a:cubicBezTo>
                <a:cubicBezTo>
                  <a:pt x="60" y="1486"/>
                  <a:pt x="255" y="1512"/>
                  <a:pt x="400" y="1512"/>
                </a:cubicBezTo>
                <a:cubicBezTo>
                  <a:pt x="544" y="1512"/>
                  <a:pt x="739" y="1486"/>
                  <a:pt x="739" y="1486"/>
                </a:cubicBezTo>
                <a:cubicBezTo>
                  <a:pt x="772" y="1482"/>
                  <a:pt x="799" y="1451"/>
                  <a:pt x="799" y="1418"/>
                </a:cubicBezTo>
                <a:lnTo>
                  <a:pt x="799" y="94"/>
                </a:lnTo>
                <a:cubicBezTo>
                  <a:pt x="799" y="61"/>
                  <a:pt x="772" y="30"/>
                  <a:pt x="739" y="26"/>
                </a:cubicBezTo>
                <a:cubicBezTo>
                  <a:pt x="739" y="26"/>
                  <a:pt x="548" y="0"/>
                  <a:pt x="400" y="0"/>
                </a:cubicBezTo>
                <a:cubicBezTo>
                  <a:pt x="255" y="0"/>
                  <a:pt x="60" y="26"/>
                  <a:pt x="60" y="26"/>
                </a:cubicBezTo>
                <a:cubicBezTo>
                  <a:pt x="27" y="30"/>
                  <a:pt x="0" y="61"/>
                  <a:pt x="0" y="94"/>
                </a:cubicBezTo>
                <a:lnTo>
                  <a:pt x="0" y="1418"/>
                </a:lnTo>
                <a:close/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2840167" y="1633537"/>
            <a:ext cx="259556" cy="4238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8" name="Rectangle 13"/>
          <p:cNvSpPr>
            <a:spLocks noChangeArrowheads="1"/>
          </p:cNvSpPr>
          <p:nvPr/>
        </p:nvSpPr>
        <p:spPr bwMode="auto">
          <a:xfrm>
            <a:off x="2840167" y="1633537"/>
            <a:ext cx="259556" cy="423863"/>
          </a:xfrm>
          <a:prstGeom prst="rect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9" name="Freeform 14"/>
          <p:cNvSpPr>
            <a:spLocks noEditPoints="1"/>
          </p:cNvSpPr>
          <p:nvPr/>
        </p:nvSpPr>
        <p:spPr bwMode="auto">
          <a:xfrm>
            <a:off x="2922320" y="2078832"/>
            <a:ext cx="95250" cy="20240"/>
          </a:xfrm>
          <a:custGeom>
            <a:avLst/>
            <a:gdLst>
              <a:gd name="T0" fmla="*/ 27542 w 249"/>
              <a:gd name="T1" fmla="*/ 13749 h 53"/>
              <a:gd name="T2" fmla="*/ 13771 w 249"/>
              <a:gd name="T3" fmla="*/ 0 h 53"/>
              <a:gd name="T4" fmla="*/ 0 w 249"/>
              <a:gd name="T5" fmla="*/ 13749 h 53"/>
              <a:gd name="T6" fmla="*/ 13771 w 249"/>
              <a:gd name="T7" fmla="*/ 26988 h 53"/>
              <a:gd name="T8" fmla="*/ 27542 w 249"/>
              <a:gd name="T9" fmla="*/ 13749 h 53"/>
              <a:gd name="T10" fmla="*/ 77016 w 249"/>
              <a:gd name="T11" fmla="*/ 13749 h 53"/>
              <a:gd name="T12" fmla="*/ 63755 w 249"/>
              <a:gd name="T13" fmla="*/ 0 h 53"/>
              <a:gd name="T14" fmla="*/ 49984 w 249"/>
              <a:gd name="T15" fmla="*/ 13749 h 53"/>
              <a:gd name="T16" fmla="*/ 63755 w 249"/>
              <a:gd name="T17" fmla="*/ 26988 h 53"/>
              <a:gd name="T18" fmla="*/ 77016 w 249"/>
              <a:gd name="T19" fmla="*/ 13749 h 53"/>
              <a:gd name="T20" fmla="*/ 127000 w 249"/>
              <a:gd name="T21" fmla="*/ 13749 h 53"/>
              <a:gd name="T22" fmla="*/ 113229 w 249"/>
              <a:gd name="T23" fmla="*/ 0 h 53"/>
              <a:gd name="T24" fmla="*/ 99458 w 249"/>
              <a:gd name="T25" fmla="*/ 13749 h 53"/>
              <a:gd name="T26" fmla="*/ 113229 w 249"/>
              <a:gd name="T27" fmla="*/ 26988 h 53"/>
              <a:gd name="T28" fmla="*/ 127000 w 249"/>
              <a:gd name="T29" fmla="*/ 13749 h 5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49" h="53">
                <a:moveTo>
                  <a:pt x="54" y="27"/>
                </a:moveTo>
                <a:cubicBezTo>
                  <a:pt x="54" y="12"/>
                  <a:pt x="42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1"/>
                  <a:pt x="12" y="53"/>
                  <a:pt x="27" y="53"/>
                </a:cubicBezTo>
                <a:cubicBezTo>
                  <a:pt x="42" y="53"/>
                  <a:pt x="54" y="41"/>
                  <a:pt x="54" y="27"/>
                </a:cubicBezTo>
                <a:close/>
                <a:moveTo>
                  <a:pt x="151" y="27"/>
                </a:moveTo>
                <a:cubicBezTo>
                  <a:pt x="151" y="12"/>
                  <a:pt x="139" y="0"/>
                  <a:pt x="125" y="0"/>
                </a:cubicBezTo>
                <a:cubicBezTo>
                  <a:pt x="110" y="0"/>
                  <a:pt x="98" y="12"/>
                  <a:pt x="98" y="27"/>
                </a:cubicBezTo>
                <a:cubicBezTo>
                  <a:pt x="98" y="41"/>
                  <a:pt x="110" y="53"/>
                  <a:pt x="125" y="53"/>
                </a:cubicBezTo>
                <a:cubicBezTo>
                  <a:pt x="139" y="53"/>
                  <a:pt x="151" y="41"/>
                  <a:pt x="151" y="27"/>
                </a:cubicBezTo>
                <a:close/>
                <a:moveTo>
                  <a:pt x="249" y="27"/>
                </a:moveTo>
                <a:cubicBezTo>
                  <a:pt x="249" y="12"/>
                  <a:pt x="237" y="0"/>
                  <a:pt x="222" y="0"/>
                </a:cubicBezTo>
                <a:cubicBezTo>
                  <a:pt x="208" y="0"/>
                  <a:pt x="195" y="12"/>
                  <a:pt x="195" y="27"/>
                </a:cubicBezTo>
                <a:cubicBezTo>
                  <a:pt x="195" y="41"/>
                  <a:pt x="208" y="53"/>
                  <a:pt x="222" y="53"/>
                </a:cubicBezTo>
                <a:cubicBezTo>
                  <a:pt x="237" y="53"/>
                  <a:pt x="249" y="41"/>
                  <a:pt x="249" y="27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>
            <a:off x="2931845" y="1597819"/>
            <a:ext cx="76200" cy="0"/>
          </a:xfrm>
          <a:prstGeom prst="lin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1438275" y="1769269"/>
            <a:ext cx="12547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箭头连接符 5"/>
          <p:cNvCxnSpPr>
            <a:stCxn id="28" idx="1"/>
          </p:cNvCxnSpPr>
          <p:nvPr/>
        </p:nvCxnSpPr>
        <p:spPr bwMode="auto">
          <a:xfrm flipH="1">
            <a:off x="1438275" y="1845469"/>
            <a:ext cx="14018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乘号 6"/>
          <p:cNvSpPr/>
          <p:nvPr/>
        </p:nvSpPr>
        <p:spPr bwMode="auto">
          <a:xfrm>
            <a:off x="1746648" y="1550194"/>
            <a:ext cx="528202" cy="507206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2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49" grpId="0" animBg="1"/>
      <p:bldP spid="67" grpId="0"/>
      <p:bldP spid="25" grpId="0" animBg="1"/>
      <p:bldP spid="26" grpId="0"/>
      <p:bldP spid="82" grpId="0"/>
      <p:bldP spid="15" grpId="0" animBg="1"/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1615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我们在做什么</a:t>
            </a:r>
          </a:p>
        </p:txBody>
      </p:sp>
      <p:sp>
        <p:nvSpPr>
          <p:cNvPr id="4099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69" name="矩形 37"/>
          <p:cNvSpPr>
            <a:spLocks noChangeArrowheads="1"/>
          </p:cNvSpPr>
          <p:nvPr/>
        </p:nvSpPr>
        <p:spPr bwMode="auto">
          <a:xfrm>
            <a:off x="1385947" y="3848489"/>
            <a:ext cx="605974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7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7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7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 </a:t>
            </a:r>
            <a:r>
              <a:rPr lang="zh-CN" altLang="en-US" sz="27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无差错、高速</a:t>
            </a:r>
            <a:r>
              <a:rPr lang="zh-CN" altLang="en-US" sz="27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的数据传输</a:t>
            </a:r>
            <a:endParaRPr lang="en-US" altLang="zh-CN" sz="27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左大括号 1"/>
          <p:cNvSpPr/>
          <p:nvPr/>
        </p:nvSpPr>
        <p:spPr bwMode="auto">
          <a:xfrm>
            <a:off x="3418765" y="1340892"/>
            <a:ext cx="214952" cy="1678675"/>
          </a:xfrm>
          <a:prstGeom prst="leftBrace">
            <a:avLst/>
          </a:prstGeom>
          <a:ln w="28575"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矩形 14"/>
          <p:cNvSpPr>
            <a:spLocks noChangeArrowheads="1"/>
          </p:cNvSpPr>
          <p:nvPr/>
        </p:nvSpPr>
        <p:spPr bwMode="auto">
          <a:xfrm>
            <a:off x="3836816" y="1532810"/>
            <a:ext cx="433137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数据包分组与收发</a:t>
            </a:r>
            <a:r>
              <a:rPr lang="zh-CN" altLang="en-US" sz="19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（数据链路层）</a:t>
            </a:r>
            <a:endParaRPr lang="en-US" altLang="zh-CN" sz="19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1462105" y="2006993"/>
            <a:ext cx="1956659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协议中</a:t>
            </a:r>
            <a:endParaRPr lang="en-US" altLang="zh-CN" sz="22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14"/>
          <p:cNvSpPr>
            <a:spLocks noChangeArrowheads="1"/>
          </p:cNvSpPr>
          <p:nvPr/>
        </p:nvSpPr>
        <p:spPr bwMode="auto">
          <a:xfrm>
            <a:off x="3836816" y="2535535"/>
            <a:ext cx="283694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底层数据检测和纠错</a:t>
            </a:r>
            <a:endParaRPr lang="en-US" altLang="zh-CN" sz="22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732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2" grpId="0" animBg="1"/>
      <p:bldP spid="7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我们的技术方向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cxnSp>
        <p:nvCxnSpPr>
          <p:cNvPr id="5124" name="Straight Connector 164"/>
          <p:cNvCxnSpPr>
            <a:cxnSpLocks noChangeShapeType="1"/>
          </p:cNvCxnSpPr>
          <p:nvPr/>
        </p:nvCxnSpPr>
        <p:spPr bwMode="auto">
          <a:xfrm>
            <a:off x="3021806" y="3818335"/>
            <a:ext cx="1609725" cy="536972"/>
          </a:xfrm>
          <a:prstGeom prst="line">
            <a:avLst/>
          </a:prstGeom>
          <a:noFill/>
          <a:ln w="19050">
            <a:solidFill>
              <a:srgbClr val="7F7F7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5" name="Straight Connector 162"/>
          <p:cNvCxnSpPr>
            <a:cxnSpLocks noChangeShapeType="1"/>
          </p:cNvCxnSpPr>
          <p:nvPr/>
        </p:nvCxnSpPr>
        <p:spPr bwMode="auto">
          <a:xfrm>
            <a:off x="3374231" y="2927747"/>
            <a:ext cx="2082404" cy="8334"/>
          </a:xfrm>
          <a:prstGeom prst="line">
            <a:avLst/>
          </a:prstGeom>
          <a:noFill/>
          <a:ln w="19050">
            <a:solidFill>
              <a:srgbClr val="1C4885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Straight Connector 160"/>
          <p:cNvCxnSpPr>
            <a:cxnSpLocks noChangeShapeType="1"/>
          </p:cNvCxnSpPr>
          <p:nvPr/>
        </p:nvCxnSpPr>
        <p:spPr bwMode="auto">
          <a:xfrm flipV="1">
            <a:off x="3021806" y="1564481"/>
            <a:ext cx="1609725" cy="476250"/>
          </a:xfrm>
          <a:prstGeom prst="line">
            <a:avLst/>
          </a:prstGeom>
          <a:noFill/>
          <a:ln w="19050">
            <a:solidFill>
              <a:srgbClr val="4886D8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7" name="Oval 101"/>
          <p:cNvSpPr>
            <a:spLocks noChangeArrowheads="1"/>
          </p:cNvSpPr>
          <p:nvPr/>
        </p:nvSpPr>
        <p:spPr bwMode="auto">
          <a:xfrm>
            <a:off x="1000126" y="1740694"/>
            <a:ext cx="2374106" cy="2374106"/>
          </a:xfrm>
          <a:prstGeom prst="ellipse">
            <a:avLst/>
          </a:prstGeom>
          <a:noFill/>
          <a:ln w="19050">
            <a:solidFill>
              <a:srgbClr val="C1C7D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defTabSz="13747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03108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27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128" name="Group 13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2" y="783431"/>
            <a:ext cx="1175147" cy="123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Group 14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544" y="2213373"/>
            <a:ext cx="1179910" cy="123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Group 15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41" y="3854054"/>
            <a:ext cx="1175147" cy="1234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Oval 71"/>
          <p:cNvSpPr>
            <a:spLocks noChangeAspect="1" noChangeArrowheads="1"/>
          </p:cNvSpPr>
          <p:nvPr/>
        </p:nvSpPr>
        <p:spPr bwMode="auto">
          <a:xfrm>
            <a:off x="2795588" y="1829991"/>
            <a:ext cx="402431" cy="403622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03108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35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32" name="Oval 120"/>
          <p:cNvSpPr>
            <a:spLocks noChangeAspect="1" noChangeArrowheads="1"/>
          </p:cNvSpPr>
          <p:nvPr/>
        </p:nvSpPr>
        <p:spPr bwMode="auto">
          <a:xfrm>
            <a:off x="3173017" y="2726532"/>
            <a:ext cx="402431" cy="403622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03108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35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33" name="Oval 121"/>
          <p:cNvSpPr>
            <a:spLocks noChangeAspect="1" noChangeArrowheads="1"/>
          </p:cNvSpPr>
          <p:nvPr/>
        </p:nvSpPr>
        <p:spPr bwMode="auto">
          <a:xfrm>
            <a:off x="2792017" y="3617119"/>
            <a:ext cx="402431" cy="403622"/>
          </a:xfrm>
          <a:prstGeom prst="ellipse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13747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031081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35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134" name="组合 35"/>
          <p:cNvGrpSpPr>
            <a:grpSpLocks/>
          </p:cNvGrpSpPr>
          <p:nvPr/>
        </p:nvGrpSpPr>
        <p:grpSpPr bwMode="auto">
          <a:xfrm>
            <a:off x="1563291" y="2411016"/>
            <a:ext cx="1271588" cy="1150144"/>
            <a:chOff x="0" y="0"/>
            <a:chExt cx="1695998" cy="1533545"/>
          </a:xfrm>
        </p:grpSpPr>
        <p:sp>
          <p:nvSpPr>
            <p:cNvPr id="5138" name="Freeform 5"/>
            <p:cNvSpPr>
              <a:spLocks/>
            </p:cNvSpPr>
            <p:nvPr/>
          </p:nvSpPr>
          <p:spPr bwMode="auto">
            <a:xfrm>
              <a:off x="609004" y="1187013"/>
              <a:ext cx="483986" cy="219611"/>
            </a:xfrm>
            <a:custGeom>
              <a:avLst/>
              <a:gdLst>
                <a:gd name="T0" fmla="*/ 2147483646 w 919"/>
                <a:gd name="T1" fmla="*/ 0 h 417"/>
                <a:gd name="T2" fmla="*/ 2147483646 w 919"/>
                <a:gd name="T3" fmla="*/ 0 h 417"/>
                <a:gd name="T4" fmla="*/ 0 w 919"/>
                <a:gd name="T5" fmla="*/ 2147483646 h 417"/>
                <a:gd name="T6" fmla="*/ 2147483646 w 919"/>
                <a:gd name="T7" fmla="*/ 2147483646 h 417"/>
                <a:gd name="T8" fmla="*/ 2147483646 w 919"/>
                <a:gd name="T9" fmla="*/ 0 h 4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9" h="417">
                  <a:moveTo>
                    <a:pt x="874" y="0"/>
                  </a:moveTo>
                  <a:lnTo>
                    <a:pt x="45" y="0"/>
                  </a:lnTo>
                  <a:lnTo>
                    <a:pt x="0" y="417"/>
                  </a:lnTo>
                  <a:lnTo>
                    <a:pt x="919" y="417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889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9" name="Rectangle 6"/>
            <p:cNvSpPr>
              <a:spLocks noChangeArrowheads="1"/>
            </p:cNvSpPr>
            <p:nvPr/>
          </p:nvSpPr>
          <p:spPr bwMode="auto">
            <a:xfrm>
              <a:off x="487876" y="1491413"/>
              <a:ext cx="725716" cy="42132"/>
            </a:xfrm>
            <a:prstGeom prst="rect">
              <a:avLst/>
            </a:prstGeom>
            <a:solidFill>
              <a:srgbClr val="566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37477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477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477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477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477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47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47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47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47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031081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21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40" name="Freeform 7"/>
            <p:cNvSpPr>
              <a:spLocks/>
            </p:cNvSpPr>
            <p:nvPr/>
          </p:nvSpPr>
          <p:spPr bwMode="auto">
            <a:xfrm>
              <a:off x="0" y="0"/>
              <a:ext cx="1681484" cy="1015558"/>
            </a:xfrm>
            <a:custGeom>
              <a:avLst/>
              <a:gdLst>
                <a:gd name="T0" fmla="*/ 2147483646 w 1356"/>
                <a:gd name="T1" fmla="*/ 0 h 824"/>
                <a:gd name="T2" fmla="*/ 2147483646 w 1356"/>
                <a:gd name="T3" fmla="*/ 0 h 824"/>
                <a:gd name="T4" fmla="*/ 0 w 1356"/>
                <a:gd name="T5" fmla="*/ 2147483646 h 824"/>
                <a:gd name="T6" fmla="*/ 0 w 1356"/>
                <a:gd name="T7" fmla="*/ 2147483646 h 824"/>
                <a:gd name="T8" fmla="*/ 0 w 1356"/>
                <a:gd name="T9" fmla="*/ 2147483646 h 824"/>
                <a:gd name="T10" fmla="*/ 2147483646 w 1356"/>
                <a:gd name="T11" fmla="*/ 2147483646 h 824"/>
                <a:gd name="T12" fmla="*/ 2147483646 w 1356"/>
                <a:gd name="T13" fmla="*/ 2147483646 h 824"/>
                <a:gd name="T14" fmla="*/ 2147483646 w 1356"/>
                <a:gd name="T15" fmla="*/ 2147483646 h 824"/>
                <a:gd name="T16" fmla="*/ 2147483646 w 1356"/>
                <a:gd name="T17" fmla="*/ 0 h 8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56" h="824">
                  <a:moveTo>
                    <a:pt x="1259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43" y="0"/>
                    <a:pt x="0" y="44"/>
                    <a:pt x="0" y="97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1356" y="824"/>
                    <a:pt x="1356" y="824"/>
                    <a:pt x="1356" y="824"/>
                  </a:cubicBezTo>
                  <a:cubicBezTo>
                    <a:pt x="1356" y="727"/>
                    <a:pt x="1356" y="727"/>
                    <a:pt x="1356" y="727"/>
                  </a:cubicBezTo>
                  <a:cubicBezTo>
                    <a:pt x="1356" y="97"/>
                    <a:pt x="1356" y="97"/>
                    <a:pt x="1356" y="97"/>
                  </a:cubicBezTo>
                  <a:cubicBezTo>
                    <a:pt x="1356" y="44"/>
                    <a:pt x="1313" y="0"/>
                    <a:pt x="1259" y="0"/>
                  </a:cubicBezTo>
                </a:path>
              </a:pathLst>
            </a:custGeom>
            <a:solidFill>
              <a:srgbClr val="566172"/>
            </a:solidFill>
            <a:ln w="9525" cmpd="sng">
              <a:solidFill>
                <a:srgbClr val="A6A6A6"/>
              </a:solidFill>
              <a:round/>
              <a:headEnd/>
              <a:tailEnd/>
            </a:ln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1" name="Freeform 9"/>
            <p:cNvSpPr>
              <a:spLocks noEditPoints="1"/>
            </p:cNvSpPr>
            <p:nvPr/>
          </p:nvSpPr>
          <p:spPr bwMode="auto">
            <a:xfrm>
              <a:off x="5470" y="2590"/>
              <a:ext cx="1690528" cy="1027483"/>
            </a:xfrm>
            <a:custGeom>
              <a:avLst/>
              <a:gdLst>
                <a:gd name="T0" fmla="*/ 2147483646 w 1356"/>
                <a:gd name="T1" fmla="*/ 2147483646 h 824"/>
                <a:gd name="T2" fmla="*/ 2147483646 w 1356"/>
                <a:gd name="T3" fmla="*/ 2147483646 h 824"/>
                <a:gd name="T4" fmla="*/ 2147483646 w 1356"/>
                <a:gd name="T5" fmla="*/ 2147483646 h 824"/>
                <a:gd name="T6" fmla="*/ 2147483646 w 1356"/>
                <a:gd name="T7" fmla="*/ 2147483646 h 824"/>
                <a:gd name="T8" fmla="*/ 2147483646 w 1356"/>
                <a:gd name="T9" fmla="*/ 2147483646 h 824"/>
                <a:gd name="T10" fmla="*/ 2147483646 w 1356"/>
                <a:gd name="T11" fmla="*/ 2147483646 h 824"/>
                <a:gd name="T12" fmla="*/ 2147483646 w 1356"/>
                <a:gd name="T13" fmla="*/ 2147483646 h 824"/>
                <a:gd name="T14" fmla="*/ 2147483646 w 1356"/>
                <a:gd name="T15" fmla="*/ 0 h 824"/>
                <a:gd name="T16" fmla="*/ 2147483646 w 1356"/>
                <a:gd name="T17" fmla="*/ 0 h 824"/>
                <a:gd name="T18" fmla="*/ 0 w 1356"/>
                <a:gd name="T19" fmla="*/ 2147483646 h 824"/>
                <a:gd name="T20" fmla="*/ 0 w 1356"/>
                <a:gd name="T21" fmla="*/ 2147483646 h 824"/>
                <a:gd name="T22" fmla="*/ 2147483646 w 1356"/>
                <a:gd name="T23" fmla="*/ 2147483646 h 824"/>
                <a:gd name="T24" fmla="*/ 2147483646 w 1356"/>
                <a:gd name="T25" fmla="*/ 2147483646 h 824"/>
                <a:gd name="T26" fmla="*/ 2147483646 w 1356"/>
                <a:gd name="T27" fmla="*/ 0 h 8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56" h="824">
                  <a:moveTo>
                    <a:pt x="1308" y="49"/>
                  </a:moveTo>
                  <a:cubicBezTo>
                    <a:pt x="1308" y="49"/>
                    <a:pt x="1308" y="49"/>
                    <a:pt x="1308" y="49"/>
                  </a:cubicBezTo>
                  <a:cubicBezTo>
                    <a:pt x="1308" y="775"/>
                    <a:pt x="1308" y="775"/>
                    <a:pt x="1308" y="775"/>
                  </a:cubicBezTo>
                  <a:cubicBezTo>
                    <a:pt x="48" y="775"/>
                    <a:pt x="48" y="775"/>
                    <a:pt x="48" y="775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lnTo>
                    <a:pt x="1308" y="49"/>
                  </a:lnTo>
                  <a:close/>
                  <a:moveTo>
                    <a:pt x="130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1356" y="824"/>
                    <a:pt x="1356" y="824"/>
                    <a:pt x="1356" y="824"/>
                  </a:cubicBezTo>
                  <a:cubicBezTo>
                    <a:pt x="1356" y="49"/>
                    <a:pt x="1356" y="49"/>
                    <a:pt x="1356" y="49"/>
                  </a:cubicBezTo>
                  <a:cubicBezTo>
                    <a:pt x="1356" y="22"/>
                    <a:pt x="1334" y="0"/>
                    <a:pt x="1308" y="0"/>
                  </a:cubicBezTo>
                  <a:close/>
                </a:path>
              </a:pathLst>
            </a:custGeom>
            <a:solidFill>
              <a:srgbClr val="5661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2" name="Freeform 10"/>
            <p:cNvSpPr>
              <a:spLocks/>
            </p:cNvSpPr>
            <p:nvPr/>
          </p:nvSpPr>
          <p:spPr bwMode="auto">
            <a:xfrm>
              <a:off x="5470" y="1030073"/>
              <a:ext cx="1690528" cy="180639"/>
            </a:xfrm>
            <a:custGeom>
              <a:avLst/>
              <a:gdLst>
                <a:gd name="T0" fmla="*/ 0 w 1356"/>
                <a:gd name="T1" fmla="*/ 0 h 145"/>
                <a:gd name="T2" fmla="*/ 0 w 1356"/>
                <a:gd name="T3" fmla="*/ 2147483646 h 145"/>
                <a:gd name="T4" fmla="*/ 2147483646 w 1356"/>
                <a:gd name="T5" fmla="*/ 2147483646 h 145"/>
                <a:gd name="T6" fmla="*/ 2147483646 w 1356"/>
                <a:gd name="T7" fmla="*/ 2147483646 h 145"/>
                <a:gd name="T8" fmla="*/ 2147483646 w 1356"/>
                <a:gd name="T9" fmla="*/ 2147483646 h 145"/>
                <a:gd name="T10" fmla="*/ 2147483646 w 1356"/>
                <a:gd name="T11" fmla="*/ 0 h 145"/>
                <a:gd name="T12" fmla="*/ 0 w 1356"/>
                <a:gd name="T13" fmla="*/ 0 h 1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6" h="145">
                  <a:moveTo>
                    <a:pt x="0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23"/>
                    <a:pt x="22" y="145"/>
                    <a:pt x="48" y="145"/>
                  </a:cubicBezTo>
                  <a:cubicBezTo>
                    <a:pt x="1308" y="145"/>
                    <a:pt x="1308" y="145"/>
                    <a:pt x="1308" y="145"/>
                  </a:cubicBezTo>
                  <a:cubicBezTo>
                    <a:pt x="1334" y="145"/>
                    <a:pt x="1356" y="123"/>
                    <a:pt x="1356" y="96"/>
                  </a:cubicBezTo>
                  <a:cubicBezTo>
                    <a:pt x="1356" y="0"/>
                    <a:pt x="1356" y="0"/>
                    <a:pt x="13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3" name="Freeform 11"/>
            <p:cNvSpPr>
              <a:spLocks/>
            </p:cNvSpPr>
            <p:nvPr/>
          </p:nvSpPr>
          <p:spPr bwMode="auto">
            <a:xfrm>
              <a:off x="487876" y="1406624"/>
              <a:ext cx="725716" cy="84790"/>
            </a:xfrm>
            <a:custGeom>
              <a:avLst/>
              <a:gdLst>
                <a:gd name="T0" fmla="*/ 0 w 1378"/>
                <a:gd name="T1" fmla="*/ 2147483646 h 161"/>
                <a:gd name="T2" fmla="*/ 2147483646 w 1378"/>
                <a:gd name="T3" fmla="*/ 0 h 161"/>
                <a:gd name="T4" fmla="*/ 2147483646 w 1378"/>
                <a:gd name="T5" fmla="*/ 0 h 161"/>
                <a:gd name="T6" fmla="*/ 2147483646 w 1378"/>
                <a:gd name="T7" fmla="*/ 2147483646 h 161"/>
                <a:gd name="T8" fmla="*/ 0 w 1378"/>
                <a:gd name="T9" fmla="*/ 2147483646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8" h="161">
                  <a:moveTo>
                    <a:pt x="0" y="161"/>
                  </a:moveTo>
                  <a:lnTo>
                    <a:pt x="230" y="0"/>
                  </a:lnTo>
                  <a:lnTo>
                    <a:pt x="1149" y="0"/>
                  </a:lnTo>
                  <a:lnTo>
                    <a:pt x="1378" y="16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135" name="TextBox 71"/>
          <p:cNvSpPr txBox="1">
            <a:spLocks noChangeArrowheads="1"/>
          </p:cNvSpPr>
          <p:nvPr/>
        </p:nvSpPr>
        <p:spPr bwMode="auto">
          <a:xfrm>
            <a:off x="4571332" y="1152525"/>
            <a:ext cx="12955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5G 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</a:t>
            </a:r>
            <a:endParaRPr lang="id-ID" altLang="en-US" sz="2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36" name="TextBox 71"/>
          <p:cNvSpPr txBox="1">
            <a:spLocks noChangeArrowheads="1"/>
          </p:cNvSpPr>
          <p:nvPr/>
        </p:nvSpPr>
        <p:spPr bwMode="auto">
          <a:xfrm>
            <a:off x="5578529" y="2611041"/>
            <a:ext cx="10230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r>
              <a:rPr lang="zh-CN" altLang="en-US" sz="2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语言</a:t>
            </a:r>
            <a:endParaRPr lang="id-ID" altLang="en-US" sz="2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37" name="TextBox 71"/>
          <p:cNvSpPr txBox="1">
            <a:spLocks noChangeArrowheads="1"/>
          </p:cNvSpPr>
          <p:nvPr/>
        </p:nvSpPr>
        <p:spPr bwMode="auto">
          <a:xfrm>
            <a:off x="4721662" y="4229101"/>
            <a:ext cx="110799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7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Linux</a:t>
            </a:r>
            <a:endParaRPr lang="id-ID" altLang="en-US" sz="27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4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1" grpId="0" animBg="1"/>
      <p:bldP spid="5132" grpId="0" animBg="1"/>
      <p:bldP spid="5133" grpId="0" animBg="1"/>
      <p:bldP spid="5135" grpId="0"/>
      <p:bldP spid="5136" grpId="0"/>
      <p:bldP spid="51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1273969" y="247650"/>
            <a:ext cx="6484144" cy="701279"/>
          </a:xfrm>
        </p:spPr>
        <p:txBody>
          <a:bodyPr wrap="square" anchor="ctr"/>
          <a:lstStyle/>
          <a:p>
            <a:pPr eaLnBrk="1" hangingPunct="1"/>
            <a:r>
              <a:rPr lang="zh-CN" altLang="en-US" sz="3000" dirty="0">
                <a:solidFill>
                  <a:srgbClr val="0066FF"/>
                </a:solidFill>
                <a:ea typeface="宋体" panose="02010600030101010101" pitchFamily="2" charset="-122"/>
              </a:rPr>
              <a:t>华科本科生创新学院</a:t>
            </a:r>
            <a:r>
              <a:rPr lang="en-US" altLang="zh-CN" sz="3000" dirty="0">
                <a:solidFill>
                  <a:srgbClr val="0066FF"/>
                </a:solidFill>
                <a:ea typeface="宋体" panose="02010600030101010101" pitchFamily="2" charset="-122"/>
              </a:rPr>
              <a:t>——</a:t>
            </a:r>
            <a:r>
              <a:rPr lang="zh-CN" altLang="en-US" sz="3000" dirty="0">
                <a:solidFill>
                  <a:srgbClr val="0066FF"/>
                </a:solidFill>
                <a:ea typeface="宋体" panose="02010600030101010101" pitchFamily="2" charset="-122"/>
              </a:rPr>
              <a:t>启明学院</a:t>
            </a:r>
          </a:p>
        </p:txBody>
      </p:sp>
      <p:sp>
        <p:nvSpPr>
          <p:cNvPr id="34819" name="Rectangle 3"/>
          <p:cNvSpPr>
            <a:spLocks noGrp="1" noRot="1"/>
          </p:cNvSpPr>
          <p:nvPr>
            <p:ph idx="4294967295"/>
          </p:nvPr>
        </p:nvSpPr>
        <p:spPr>
          <a:xfrm>
            <a:off x="1656160" y="1113235"/>
            <a:ext cx="6101953" cy="1137047"/>
          </a:xfrm>
        </p:spPr>
        <p:txBody>
          <a:bodyPr wrap="square" anchor="t"/>
          <a:lstStyle/>
          <a:p>
            <a:pPr eaLnBrk="1" hangingPunct="1"/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全校</a:t>
            </a:r>
            <a:r>
              <a:rPr lang="en-US" altLang="x-none" b="1" i="1" dirty="0">
                <a:solidFill>
                  <a:schemeClr val="tx2"/>
                </a:solidFill>
                <a:ea typeface="宋体" panose="02010600030101010101" pitchFamily="2" charset="-122"/>
              </a:rPr>
              <a:t>19</a:t>
            </a:r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类创新实验班（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小班授课</a:t>
            </a:r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全校各专业</a:t>
            </a:r>
            <a:r>
              <a:rPr lang="en-US" altLang="x-none" b="1" i="1" dirty="0">
                <a:solidFill>
                  <a:schemeClr val="tx2"/>
                </a:solidFill>
                <a:ea typeface="宋体" panose="02010600030101010101" pitchFamily="2" charset="-122"/>
              </a:rPr>
              <a:t>400</a:t>
            </a:r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名特优生（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师生比</a:t>
            </a:r>
            <a:r>
              <a:rPr lang="en-US" altLang="x-none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1:1</a:t>
            </a:r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全校</a:t>
            </a:r>
            <a:r>
              <a:rPr lang="en-US" altLang="x-none" b="1" i="1" dirty="0">
                <a:solidFill>
                  <a:schemeClr val="tx2"/>
                </a:solidFill>
                <a:ea typeface="宋体" panose="02010600030101010101" pitchFamily="2" charset="-122"/>
              </a:rPr>
              <a:t>18</a:t>
            </a:r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个示范性创新团队（</a:t>
            </a:r>
            <a:r>
              <a:rPr lang="zh-CN" altLang="en-US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入驻启明学院亮胜楼</a:t>
            </a:r>
            <a:r>
              <a:rPr lang="zh-CN" altLang="en-US" b="1" dirty="0">
                <a:solidFill>
                  <a:schemeClr val="tx2"/>
                </a:solidFill>
                <a:ea typeface="宋体" panose="02010600030101010101" pitchFamily="2" charset="-122"/>
              </a:rPr>
              <a:t>）</a:t>
            </a:r>
          </a:p>
        </p:txBody>
      </p:sp>
      <p:grpSp>
        <p:nvGrpSpPr>
          <p:cNvPr id="34820" name="Group 4"/>
          <p:cNvGrpSpPr/>
          <p:nvPr/>
        </p:nvGrpSpPr>
        <p:grpSpPr>
          <a:xfrm>
            <a:off x="1440657" y="2537223"/>
            <a:ext cx="2216944" cy="2455069"/>
            <a:chOff x="0" y="0"/>
            <a:chExt cx="1862" cy="2062"/>
          </a:xfrm>
        </p:grpSpPr>
        <p:pic>
          <p:nvPicPr>
            <p:cNvPr id="9220" name="Rectangl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862" cy="206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21" name="Text Box 5"/>
            <p:cNvSpPr txBox="1"/>
            <p:nvPr/>
          </p:nvSpPr>
          <p:spPr>
            <a:xfrm>
              <a:off x="254" y="237"/>
              <a:ext cx="1358" cy="15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 marL="272891" indent="-272891" defTabSz="685800" fontAlgn="base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SzPct val="95000"/>
              </a:pPr>
              <a:r>
                <a:rPr lang="zh-CN" altLang="en-US" sz="2100" b="1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启明特点：</a:t>
              </a:r>
            </a:p>
            <a:p>
              <a:pPr marL="272891" indent="-272891" defTabSz="685800" fontAlgn="base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SzPct val="95000"/>
                <a:buFont typeface="Wingdings" panose="05000000000000000000" pitchFamily="2" charset="2"/>
                <a:buChar char="Ø"/>
              </a:pPr>
              <a:r>
                <a:rPr lang="zh-CN" altLang="en-US" sz="2100" b="1" dirty="0">
                  <a:solidFill>
                    <a:srgbClr val="FF0000"/>
                  </a:solidFill>
                  <a:latin typeface="楷体_GB2312" pitchFamily="1" charset="-122"/>
                  <a:ea typeface="楷体_GB2312" pitchFamily="1" charset="-122"/>
                </a:rPr>
                <a:t>主动学习</a:t>
              </a:r>
            </a:p>
            <a:p>
              <a:pPr marL="272891" indent="-272891" defTabSz="685800" fontAlgn="base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SzPct val="95000"/>
                <a:buFont typeface="Wingdings" panose="05000000000000000000" pitchFamily="2" charset="2"/>
                <a:buChar char="Ø"/>
              </a:pPr>
              <a:r>
                <a:rPr lang="zh-CN" altLang="en-US" sz="2100" b="1" dirty="0">
                  <a:solidFill>
                    <a:srgbClr val="99FF66"/>
                  </a:solidFill>
                  <a:latin typeface="楷体_GB2312" pitchFamily="1" charset="-122"/>
                  <a:ea typeface="楷体_GB2312" pitchFamily="1" charset="-122"/>
                </a:rPr>
                <a:t>学科交叉</a:t>
              </a:r>
            </a:p>
            <a:p>
              <a:pPr marL="272891" indent="-272891" defTabSz="685800" fontAlgn="base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SzPct val="95000"/>
                <a:buFont typeface="Wingdings" panose="05000000000000000000" pitchFamily="2" charset="2"/>
                <a:buChar char="Ø"/>
              </a:pPr>
              <a:r>
                <a:rPr lang="zh-CN" altLang="en-US" sz="2100" b="1" dirty="0">
                  <a:solidFill>
                    <a:srgbClr val="99FF66"/>
                  </a:solidFill>
                  <a:latin typeface="楷体_GB2312" pitchFamily="1" charset="-122"/>
                  <a:ea typeface="楷体_GB2312" pitchFamily="1" charset="-122"/>
                </a:rPr>
                <a:t>校企结合</a:t>
              </a:r>
            </a:p>
            <a:p>
              <a:pPr marL="272891" indent="-272891" defTabSz="685800" fontAlgn="base">
                <a:spcBef>
                  <a:spcPct val="20000"/>
                </a:spcBef>
                <a:spcAft>
                  <a:spcPct val="0"/>
                </a:spcAft>
                <a:buClr>
                  <a:srgbClr val="003399"/>
                </a:buClr>
                <a:buSzPct val="95000"/>
                <a:buFont typeface="Wingdings" panose="05000000000000000000" pitchFamily="2" charset="2"/>
                <a:buChar char="Ø"/>
              </a:pPr>
              <a:r>
                <a:rPr lang="zh-CN" altLang="en-US" sz="2100" b="1" dirty="0">
                  <a:solidFill>
                    <a:srgbClr val="99FF66"/>
                  </a:solidFill>
                  <a:latin typeface="楷体_GB2312" pitchFamily="1" charset="-122"/>
                  <a:ea typeface="楷体_GB2312" pitchFamily="1" charset="-122"/>
                </a:rPr>
                <a:t>宏思维</a:t>
              </a:r>
            </a:p>
          </p:txBody>
        </p:sp>
      </p:grpSp>
      <p:pic>
        <p:nvPicPr>
          <p:cNvPr id="34823" name="Picture 5" descr="s启明学院效果图（2009新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2406253"/>
            <a:ext cx="4076700" cy="28229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4" name="圆角矩形标注 7"/>
          <p:cNvSpPr/>
          <p:nvPr/>
        </p:nvSpPr>
        <p:spPr>
          <a:xfrm>
            <a:off x="4760119" y="2247900"/>
            <a:ext cx="3240881" cy="428625"/>
          </a:xfrm>
          <a:prstGeom prst="wedgeRoundRectCallout">
            <a:avLst>
              <a:gd name="adj1" fmla="val -45921"/>
              <a:gd name="adj2" fmla="val 200000"/>
              <a:gd name="adj3" fmla="val 16667"/>
            </a:avLst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rgbClr val="990033"/>
                </a:solidFill>
                <a:latin typeface="Arial" panose="020B0604020202020204" pitchFamily="34" charset="0"/>
                <a:ea typeface="黑体" panose="02010609060101010101" pitchFamily="1" charset="-122"/>
              </a:rPr>
              <a:t>让学生自由发展，做更好的自己</a:t>
            </a:r>
            <a:endParaRPr lang="en-US" altLang="x-none" sz="1500" b="1" dirty="0">
              <a:solidFill>
                <a:srgbClr val="990033"/>
              </a:solidFill>
              <a:latin typeface="Arial" panose="020B0604020202020204" pitchFamily="34" charset="0"/>
              <a:ea typeface="黑体" panose="02010609060101010101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634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  <p:bldP spid="34824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我们的队伍</a:t>
            </a:r>
          </a:p>
        </p:txBody>
      </p:sp>
      <p:sp>
        <p:nvSpPr>
          <p:cNvPr id="6147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6148" name="矩形 16"/>
          <p:cNvSpPr>
            <a:spLocks noChangeArrowheads="1"/>
          </p:cNvSpPr>
          <p:nvPr/>
        </p:nvSpPr>
        <p:spPr bwMode="auto">
          <a:xfrm>
            <a:off x="266701" y="2571750"/>
            <a:ext cx="3804047" cy="200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本科生：</a:t>
            </a:r>
            <a:endParaRPr lang="en-US" altLang="zh-CN" sz="22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</a:t>
            </a:r>
            <a:r>
              <a:rPr lang="zh-CN" altLang="en-US" sz="180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昂（</a:t>
            </a:r>
            <a:r>
              <a:rPr lang="en-US" altLang="zh-CN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级电信学院）</a:t>
            </a:r>
            <a:endParaRPr lang="en-US" altLang="zh-CN" sz="1950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李显锐（</a:t>
            </a:r>
            <a:r>
              <a:rPr lang="en-US" altLang="zh-CN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级自动化学院）</a:t>
            </a:r>
            <a:endParaRPr lang="en-US" altLang="zh-CN" sz="1950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杨奕骁（</a:t>
            </a:r>
            <a:r>
              <a:rPr lang="en-US" altLang="zh-CN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级计算机学院）</a:t>
            </a:r>
            <a:endParaRPr lang="en-US" altLang="zh-CN" sz="1950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  </a:t>
            </a:r>
            <a:r>
              <a:rPr lang="zh-CN" altLang="en-US" sz="13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浩（</a:t>
            </a:r>
            <a:r>
              <a:rPr lang="en-US" altLang="zh-CN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级电信种子班）</a:t>
            </a:r>
            <a:endParaRPr lang="en-US" altLang="zh-CN" sz="1950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彭哲坤（</a:t>
            </a:r>
            <a:r>
              <a:rPr lang="en-US" altLang="zh-CN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级电信种子班）</a:t>
            </a:r>
            <a:endParaRPr lang="en-US" altLang="zh-CN" sz="1950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17"/>
          <p:cNvSpPr>
            <a:spLocks noChangeArrowheads="1"/>
          </p:cNvSpPr>
          <p:nvPr/>
        </p:nvSpPr>
        <p:spPr bwMode="auto">
          <a:xfrm>
            <a:off x="266700" y="1065610"/>
            <a:ext cx="4542235" cy="110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研究生：</a:t>
            </a:r>
            <a:endParaRPr lang="en-US" altLang="zh-CN" sz="19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邓钰霆（组长，</a:t>
            </a:r>
            <a:r>
              <a:rPr lang="en-US" altLang="zh-CN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级电信学院）</a:t>
            </a:r>
            <a:endParaRPr lang="en-US" altLang="zh-CN" sz="1950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杨文祺（</a:t>
            </a:r>
            <a:r>
              <a:rPr lang="en-US" altLang="zh-CN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950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级电信学院）</a:t>
            </a:r>
            <a:endParaRPr lang="en-US" altLang="zh-CN" sz="1950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94" y="1060510"/>
            <a:ext cx="4647063" cy="348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你可以获得</a:t>
            </a:r>
          </a:p>
        </p:txBody>
      </p:sp>
      <p:sp>
        <p:nvSpPr>
          <p:cNvPr id="7171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23" name="Oval 10"/>
          <p:cNvSpPr>
            <a:spLocks noChangeAspect="1" noChangeArrowheads="1"/>
          </p:cNvSpPr>
          <p:nvPr/>
        </p:nvSpPr>
        <p:spPr bwMode="auto">
          <a:xfrm>
            <a:off x="892969" y="1253728"/>
            <a:ext cx="431006" cy="432197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350">
              <a:solidFill>
                <a:srgbClr val="FFFFFF"/>
              </a:solidFill>
            </a:endParaRPr>
          </a:p>
        </p:txBody>
      </p:sp>
      <p:sp>
        <p:nvSpPr>
          <p:cNvPr id="24" name="Oval 13"/>
          <p:cNvSpPr>
            <a:spLocks noChangeAspect="1" noChangeArrowheads="1"/>
          </p:cNvSpPr>
          <p:nvPr/>
        </p:nvSpPr>
        <p:spPr bwMode="auto">
          <a:xfrm>
            <a:off x="892969" y="1897857"/>
            <a:ext cx="431006" cy="432197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350">
              <a:solidFill>
                <a:srgbClr val="FFFFFF"/>
              </a:solidFill>
            </a:endParaRPr>
          </a:p>
        </p:txBody>
      </p:sp>
      <p:sp>
        <p:nvSpPr>
          <p:cNvPr id="27" name="Oval 19"/>
          <p:cNvSpPr>
            <a:spLocks noChangeAspect="1" noChangeArrowheads="1"/>
          </p:cNvSpPr>
          <p:nvPr/>
        </p:nvSpPr>
        <p:spPr bwMode="auto">
          <a:xfrm>
            <a:off x="892969" y="2547938"/>
            <a:ext cx="431006" cy="432197"/>
          </a:xfrm>
          <a:prstGeom prst="ellipse">
            <a:avLst/>
          </a:pr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350">
              <a:solidFill>
                <a:srgbClr val="FFFFFF"/>
              </a:solidFill>
            </a:endParaRPr>
          </a:p>
        </p:txBody>
      </p:sp>
      <p:sp>
        <p:nvSpPr>
          <p:cNvPr id="29" name="矩形 13"/>
          <p:cNvSpPr>
            <a:spLocks noChangeArrowheads="1"/>
          </p:cNvSpPr>
          <p:nvPr/>
        </p:nvSpPr>
        <p:spPr bwMode="auto">
          <a:xfrm>
            <a:off x="1513285" y="1296591"/>
            <a:ext cx="415766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深入了解到</a:t>
            </a:r>
            <a:r>
              <a:rPr lang="en-US" altLang="zh-CN" sz="225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25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协议的底层实现</a:t>
            </a:r>
            <a:endParaRPr lang="en-US" altLang="zh-CN" sz="225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14"/>
          <p:cNvSpPr>
            <a:spLocks noChangeArrowheads="1"/>
          </p:cNvSpPr>
          <p:nvPr/>
        </p:nvSpPr>
        <p:spPr bwMode="auto">
          <a:xfrm>
            <a:off x="1513285" y="1940719"/>
            <a:ext cx="55114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企业级大型项目的架构设计、代码调试技术</a:t>
            </a:r>
            <a:endParaRPr lang="en-US" altLang="zh-CN" sz="22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15"/>
          <p:cNvSpPr>
            <a:spLocks noChangeArrowheads="1"/>
          </p:cNvSpPr>
          <p:nvPr/>
        </p:nvSpPr>
        <p:spPr bwMode="auto">
          <a:xfrm>
            <a:off x="1513285" y="2559844"/>
            <a:ext cx="5670947" cy="110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双师指导</a:t>
            </a:r>
            <a:endParaRPr lang="en-US" altLang="zh-CN" sz="22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Dian</a:t>
            </a: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团队导师组</a:t>
            </a:r>
            <a:endParaRPr lang="en-US" altLang="zh-CN" sz="22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Intel NPG</a:t>
            </a: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部门资深工程师</a:t>
            </a:r>
            <a:endParaRPr lang="en-US" altLang="zh-CN" sz="22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13"/>
          <p:cNvSpPr>
            <a:spLocks noChangeArrowheads="1"/>
          </p:cNvSpPr>
          <p:nvPr/>
        </p:nvSpPr>
        <p:spPr bwMode="auto">
          <a:xfrm>
            <a:off x="1513285" y="3914775"/>
            <a:ext cx="415766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有机会获得</a:t>
            </a:r>
            <a:r>
              <a:rPr lang="en-US" altLang="zh-CN" sz="225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25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公司的实习机会</a:t>
            </a:r>
            <a:endParaRPr lang="en-US" altLang="zh-CN" sz="2250" b="1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13"/>
          <p:cNvSpPr>
            <a:spLocks noChangeAspect="1" noChangeArrowheads="1"/>
          </p:cNvSpPr>
          <p:nvPr/>
        </p:nvSpPr>
        <p:spPr bwMode="auto">
          <a:xfrm>
            <a:off x="906067" y="3871913"/>
            <a:ext cx="431006" cy="432197"/>
          </a:xfrm>
          <a:prstGeom prst="ellipse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10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29" grpId="0"/>
      <p:bldP spid="30" grpId="0"/>
      <p:bldP spid="31" grpId="0"/>
      <p:bldP spid="33" grpId="0"/>
      <p:bldP spid="3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10"/>
          <p:cNvSpPr txBox="1">
            <a:spLocks noChangeArrowheads="1"/>
          </p:cNvSpPr>
          <p:nvPr/>
        </p:nvSpPr>
        <p:spPr bwMode="auto">
          <a:xfrm>
            <a:off x="130969" y="165497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我们需要</a:t>
            </a:r>
          </a:p>
        </p:txBody>
      </p:sp>
      <p:sp>
        <p:nvSpPr>
          <p:cNvPr id="8195" name="矩形 1"/>
          <p:cNvSpPr>
            <a:spLocks noChangeArrowheads="1"/>
          </p:cNvSpPr>
          <p:nvPr/>
        </p:nvSpPr>
        <p:spPr bwMode="auto">
          <a:xfrm>
            <a:off x="1" y="141685"/>
            <a:ext cx="108347" cy="347663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8196" name="AutoShape 3"/>
          <p:cNvSpPr>
            <a:spLocks/>
          </p:cNvSpPr>
          <p:nvPr/>
        </p:nvSpPr>
        <p:spPr bwMode="auto">
          <a:xfrm>
            <a:off x="1214438" y="1445419"/>
            <a:ext cx="736997" cy="625079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0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600" h="21600">
                <a:moveTo>
                  <a:pt x="10886" y="341"/>
                </a:moveTo>
                <a:lnTo>
                  <a:pt x="10886" y="0"/>
                </a:lnTo>
                <a:lnTo>
                  <a:pt x="10800" y="171"/>
                </a:lnTo>
                <a:lnTo>
                  <a:pt x="10714" y="0"/>
                </a:lnTo>
                <a:lnTo>
                  <a:pt x="10714" y="341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10886" y="341"/>
                  <a:pt x="10886" y="341"/>
                </a:cubicBezTo>
                <a:close/>
                <a:moveTo>
                  <a:pt x="10886" y="341"/>
                </a:moveTo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197" name="AutoShape 4"/>
          <p:cNvSpPr>
            <a:spLocks/>
          </p:cNvSpPr>
          <p:nvPr/>
        </p:nvSpPr>
        <p:spPr bwMode="auto">
          <a:xfrm>
            <a:off x="744142" y="2483644"/>
            <a:ext cx="1715690" cy="597694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0 w 21600"/>
              <a:gd name="T9" fmla="*/ 2147483646 h 21600"/>
              <a:gd name="T10" fmla="*/ 0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6167" y="0"/>
                </a:lnTo>
                <a:lnTo>
                  <a:pt x="5432" y="0"/>
                </a:lnTo>
                <a:cubicBezTo>
                  <a:pt x="5432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886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AutoShape 5"/>
          <p:cNvSpPr>
            <a:spLocks/>
          </p:cNvSpPr>
          <p:nvPr/>
        </p:nvSpPr>
        <p:spPr bwMode="auto">
          <a:xfrm>
            <a:off x="226219" y="3571876"/>
            <a:ext cx="2893219" cy="632222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0 w 21600"/>
              <a:gd name="T9" fmla="*/ 2147483646 h 21600"/>
              <a:gd name="T10" fmla="*/ 0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8007" y="0"/>
                </a:lnTo>
                <a:lnTo>
                  <a:pt x="3593" y="0"/>
                </a:lnTo>
                <a:cubicBezTo>
                  <a:pt x="3593" y="0"/>
                  <a:pt x="0" y="216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8199" name="直接连接符 71"/>
          <p:cNvCxnSpPr>
            <a:cxnSpLocks noChangeShapeType="1"/>
          </p:cNvCxnSpPr>
          <p:nvPr/>
        </p:nvCxnSpPr>
        <p:spPr bwMode="auto">
          <a:xfrm>
            <a:off x="2459832" y="2013347"/>
            <a:ext cx="4964906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0" name="直接连接符 72"/>
          <p:cNvCxnSpPr>
            <a:cxnSpLocks noChangeShapeType="1"/>
          </p:cNvCxnSpPr>
          <p:nvPr/>
        </p:nvCxnSpPr>
        <p:spPr bwMode="auto">
          <a:xfrm>
            <a:off x="2892028" y="3081338"/>
            <a:ext cx="4642247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1" name="直接连接符 73"/>
          <p:cNvCxnSpPr>
            <a:cxnSpLocks noChangeShapeType="1"/>
          </p:cNvCxnSpPr>
          <p:nvPr/>
        </p:nvCxnSpPr>
        <p:spPr bwMode="auto">
          <a:xfrm>
            <a:off x="3525442" y="4204097"/>
            <a:ext cx="4250531" cy="0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2" name="矩形 81"/>
          <p:cNvSpPr>
            <a:spLocks noChangeArrowheads="1"/>
          </p:cNvSpPr>
          <p:nvPr/>
        </p:nvSpPr>
        <p:spPr bwMode="auto">
          <a:xfrm>
            <a:off x="3290888" y="3714750"/>
            <a:ext cx="560002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有一颗热忱的心，能投入较多时间到项目中</a:t>
            </a:r>
            <a:endParaRPr lang="en-US" altLang="zh-CN" sz="22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3" name="矩形 82"/>
          <p:cNvSpPr>
            <a:spLocks noChangeArrowheads="1"/>
          </p:cNvSpPr>
          <p:nvPr/>
        </p:nvSpPr>
        <p:spPr bwMode="auto">
          <a:xfrm>
            <a:off x="2892029" y="2532460"/>
            <a:ext cx="4402931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良好的代码习惯</a:t>
            </a:r>
            <a:endParaRPr lang="en-US" altLang="zh-CN" sz="225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4" name="矩形 83"/>
          <p:cNvSpPr>
            <a:spLocks noChangeArrowheads="1"/>
          </p:cNvSpPr>
          <p:nvPr/>
        </p:nvSpPr>
        <p:spPr bwMode="auto">
          <a:xfrm>
            <a:off x="2459831" y="1595438"/>
            <a:ext cx="4835129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2019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en-US" altLang="zh-CN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语言、向往</a:t>
            </a:r>
            <a:r>
              <a:rPr lang="en-US" altLang="zh-CN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25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环境开发</a:t>
            </a:r>
          </a:p>
        </p:txBody>
      </p:sp>
    </p:spTree>
    <p:extLst>
      <p:ext uri="{BB962C8B-B14F-4D97-AF65-F5344CB8AC3E}">
        <p14:creationId xmlns:p14="http://schemas.microsoft.com/office/powerpoint/2010/main" val="38620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197" grpId="0" animBg="1"/>
      <p:bldP spid="8198" grpId="0" animBg="1"/>
      <p:bldP spid="8202" grpId="0"/>
      <p:bldP spid="8203" grpId="0"/>
      <p:bldP spid="820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6"/>
          <p:cNvSpPr>
            <a:spLocks noChangeArrowheads="1"/>
          </p:cNvSpPr>
          <p:nvPr/>
        </p:nvSpPr>
        <p:spPr bwMode="auto">
          <a:xfrm>
            <a:off x="0" y="3676650"/>
            <a:ext cx="9144000" cy="14668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9219" name="文本框 12"/>
          <p:cNvSpPr txBox="1">
            <a:spLocks noChangeArrowheads="1"/>
          </p:cNvSpPr>
          <p:nvPr/>
        </p:nvSpPr>
        <p:spPr bwMode="auto">
          <a:xfrm>
            <a:off x="1575198" y="230981"/>
            <a:ext cx="5150644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495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欢迎加入</a:t>
            </a:r>
            <a:r>
              <a:rPr lang="en-US" altLang="zh-CN" sz="495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4950" b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  <p:sp>
        <p:nvSpPr>
          <p:cNvPr id="9220" name="矩形 10"/>
          <p:cNvSpPr>
            <a:spLocks noChangeArrowheads="1"/>
          </p:cNvSpPr>
          <p:nvPr/>
        </p:nvSpPr>
        <p:spPr bwMode="auto">
          <a:xfrm>
            <a:off x="2582590" y="4104085"/>
            <a:ext cx="313585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7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700" b="1">
                <a:solidFill>
                  <a:srgbClr val="FFFFFF"/>
                </a:solidFill>
              </a:rPr>
              <a:t>组组长 邓钰霆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176588" y="1306116"/>
            <a:ext cx="1945481" cy="1933575"/>
            <a:chOff x="3176588" y="1306116"/>
            <a:chExt cx="1945481" cy="1933575"/>
          </a:xfrm>
        </p:grpSpPr>
        <p:pic>
          <p:nvPicPr>
            <p:cNvPr id="9221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588" y="1306116"/>
              <a:ext cx="1945481" cy="1933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072878"/>
              <a:ext cx="397669" cy="423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10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游戏组"/>
          <p:cNvSpPr txBox="1">
            <a:spLocks noGrp="1"/>
          </p:cNvSpPr>
          <p:nvPr>
            <p:ph type="ctrTitle"/>
          </p:nvPr>
        </p:nvSpPr>
        <p:spPr>
          <a:xfrm>
            <a:off x="1812726" y="1962150"/>
            <a:ext cx="5518547" cy="110084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5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7200" dirty="0" smtClean="0"/>
              <a:t>游</a:t>
            </a:r>
            <a:r>
              <a:rPr lang="en-US" sz="7200" dirty="0" smtClean="0"/>
              <a:t> </a:t>
            </a:r>
            <a:r>
              <a:rPr sz="7200" dirty="0" smtClean="0"/>
              <a:t>戏</a:t>
            </a:r>
            <a:r>
              <a:rPr lang="en-US" sz="7200" dirty="0" smtClean="0"/>
              <a:t> </a:t>
            </a:r>
            <a:r>
              <a:rPr sz="7200" dirty="0" smtClean="0"/>
              <a:t>组</a:t>
            </a:r>
            <a:endParaRPr sz="7200" dirty="0"/>
          </a:p>
        </p:txBody>
      </p:sp>
      <p:sp>
        <p:nvSpPr>
          <p:cNvPr id="120" name="负责人： 黄安（15级种子班）…"/>
          <p:cNvSpPr txBox="1">
            <a:spLocks noGrp="1"/>
          </p:cNvSpPr>
          <p:nvPr>
            <p:ph type="subTitle" sz="quarter" idx="1"/>
          </p:nvPr>
        </p:nvSpPr>
        <p:spPr>
          <a:xfrm>
            <a:off x="2270146" y="3733546"/>
            <a:ext cx="4603708" cy="1100845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>
              <a:defRPr sz="6400"/>
            </a:pPr>
            <a:r>
              <a:t>负责人： 黄安（15级种子班）</a:t>
            </a:r>
          </a:p>
          <a:p>
            <a:pPr>
              <a:defRPr sz="6400"/>
            </a:pPr>
            <a:r>
              <a:t>huangan@brainagi.com</a:t>
            </a:r>
          </a:p>
        </p:txBody>
      </p:sp>
      <p:sp>
        <p:nvSpPr>
          <p:cNvPr id="121" name="Dian团队研发方向之三  游戏开发"/>
          <p:cNvSpPr txBox="1"/>
          <p:nvPr/>
        </p:nvSpPr>
        <p:spPr>
          <a:xfrm>
            <a:off x="207500" y="316379"/>
            <a:ext cx="5824912" cy="515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8000"/>
            </a:lvl1pPr>
          </a:lstStyle>
          <a:p>
            <a:pPr algn="ctr" defTabSz="308074" hangingPunct="0"/>
            <a:r>
              <a:rPr sz="3000" kern="0" dirty="0" err="1">
                <a:solidFill>
                  <a:srgbClr val="FFFFFF"/>
                </a:solidFill>
                <a:latin typeface="Helvetica Light"/>
                <a:sym typeface="Helvetica Light"/>
              </a:rPr>
              <a:t>Dian</a:t>
            </a:r>
            <a:r>
              <a:rPr sz="3000" kern="0" dirty="0" err="1" smtClean="0">
                <a:solidFill>
                  <a:srgbClr val="FFFFFF"/>
                </a:solidFill>
                <a:latin typeface="Helvetica Light"/>
                <a:sym typeface="Helvetica Light"/>
              </a:rPr>
              <a:t>团队研发方向之</a:t>
            </a:r>
            <a:r>
              <a:rPr lang="zh-CN" altLang="en-US" sz="3000" kern="0" dirty="0" smtClean="0">
                <a:solidFill>
                  <a:srgbClr val="FFFFFF"/>
                </a:solidFill>
                <a:latin typeface="Helvetica Light"/>
                <a:sym typeface="Helvetica Light"/>
              </a:rPr>
              <a:t>四</a:t>
            </a:r>
            <a:r>
              <a:rPr sz="3000" kern="0" dirty="0" smtClean="0">
                <a:solidFill>
                  <a:srgbClr val="FFFFFF"/>
                </a:solidFill>
                <a:latin typeface="Helvetica Light"/>
                <a:sym typeface="Helvetica Light"/>
              </a:rPr>
              <a:t>  </a:t>
            </a:r>
            <a:r>
              <a:rPr sz="3000" kern="0" dirty="0" err="1">
                <a:solidFill>
                  <a:srgbClr val="FFFFFF"/>
                </a:solidFill>
                <a:latin typeface="Helvetica Light"/>
                <a:sym typeface="Helvetica Light"/>
              </a:rPr>
              <a:t>游戏开发</a:t>
            </a:r>
            <a:endParaRPr sz="30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5106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我们是一个什么样的组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rPr sz="3000" dirty="0"/>
              <a:t>我们是一个</a:t>
            </a:r>
            <a:r>
              <a:rPr sz="4500" b="1" dirty="0">
                <a:latin typeface="Helvetica"/>
                <a:ea typeface="Helvetica"/>
                <a:cs typeface="Helvetica"/>
                <a:sym typeface="Helvetica"/>
              </a:rPr>
              <a:t>什么样</a:t>
            </a:r>
            <a:r>
              <a:rPr sz="3000" dirty="0"/>
              <a:t>的组？</a:t>
            </a:r>
          </a:p>
        </p:txBody>
      </p:sp>
    </p:spTree>
    <p:extLst>
      <p:ext uri="{BB962C8B-B14F-4D97-AF65-F5344CB8AC3E}">
        <p14:creationId xmlns:p14="http://schemas.microsoft.com/office/powerpoint/2010/main" val="664963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创业红娘1分钟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162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我们是谁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/>
              <a:t>我们是</a:t>
            </a:r>
            <a:r>
              <a:rPr sz="4500" b="1">
                <a:latin typeface="Helvetica"/>
                <a:ea typeface="Helvetica"/>
                <a:cs typeface="Helvetica"/>
                <a:sym typeface="Helvetica"/>
              </a:rPr>
              <a:t>谁</a:t>
            </a:r>
            <a:r>
              <a:rPr sz="3000"/>
              <a:t>？</a:t>
            </a:r>
          </a:p>
        </p:txBody>
      </p:sp>
      <p:graphicFrame>
        <p:nvGraphicFramePr>
          <p:cNvPr id="128" name="Table"/>
          <p:cNvGraphicFramePr/>
          <p:nvPr/>
        </p:nvGraphicFramePr>
        <p:xfrm>
          <a:off x="1645295" y="1460004"/>
          <a:ext cx="5853410" cy="3009006"/>
        </p:xfrm>
        <a:graphic>
          <a:graphicData uri="http://schemas.openxmlformats.org/drawingml/2006/table">
            <a:tbl>
              <a:tblPr/>
              <a:tblGrid>
                <a:gridCol w="13908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02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922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030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赖昱松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</a:rPr>
                        <a:t>CEO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</a:rPr>
                        <a:t>14级种子班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30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陈振英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</a:rPr>
                        <a:t>客户端程序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</a:rPr>
                        <a:t>14级种子班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300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黄安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</a:rPr>
                        <a:t>技术美术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</a:rPr>
                        <a:t>15级种子班</a:t>
                      </a:r>
                    </a:p>
                  </a:txBody>
                  <a:tcPr marL="19050" marR="19050" marT="19050" marB="1905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49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和其他游戏团队、游戏组相比，…"/>
          <p:cNvSpPr txBox="1">
            <a:spLocks noGrp="1"/>
          </p:cNvSpPr>
          <p:nvPr>
            <p:ph type="title"/>
          </p:nvPr>
        </p:nvSpPr>
        <p:spPr>
          <a:xfrm>
            <a:off x="304800" y="1428750"/>
            <a:ext cx="8428894" cy="247336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92670">
              <a:defRPr sz="11400"/>
            </a:pPr>
            <a:r>
              <a:rPr sz="4400" dirty="0" err="1"/>
              <a:t>和其他游戏团队、游戏组相比</a:t>
            </a:r>
            <a:r>
              <a:rPr sz="4400" dirty="0"/>
              <a:t>，</a:t>
            </a:r>
          </a:p>
          <a:p>
            <a:pPr defTabSz="292670">
              <a:defRPr sz="11400"/>
            </a:pPr>
            <a:r>
              <a:rPr sz="4400" dirty="0" err="1"/>
              <a:t>我们有什么</a:t>
            </a:r>
            <a:r>
              <a:rPr sz="4800" b="1" dirty="0" err="1">
                <a:latin typeface="Helvetica"/>
                <a:ea typeface="Helvetica"/>
                <a:cs typeface="Helvetica"/>
                <a:sym typeface="Helvetica"/>
              </a:rPr>
              <a:t>不一样</a:t>
            </a:r>
            <a:r>
              <a:rPr sz="4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80199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我们的长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8000" u="sng"/>
            </a:pPr>
            <a:r>
              <a:rPr sz="4000" dirty="0" err="1"/>
              <a:t>我们的</a:t>
            </a:r>
            <a:r>
              <a:rPr sz="4400" b="1" dirty="0" err="1">
                <a:latin typeface="Helvetica"/>
                <a:ea typeface="Helvetica"/>
                <a:cs typeface="Helvetica"/>
                <a:sym typeface="Helvetica"/>
              </a:rPr>
              <a:t>长处</a:t>
            </a:r>
            <a:endParaRPr sz="4400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3" name="大二学生的创业团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None/>
              <a:defRPr sz="8000"/>
            </a:pPr>
            <a:r>
              <a:rPr sz="3200" dirty="0" err="1" smtClean="0">
                <a:latin typeface="Helvetica Light"/>
              </a:rPr>
              <a:t>大二学生的</a:t>
            </a:r>
            <a:r>
              <a:rPr sz="4000" b="1" dirty="0" err="1" smtClean="0">
                <a:latin typeface="Helvetica Light"/>
                <a:ea typeface="Helvetica"/>
                <a:cs typeface="Helvetica"/>
                <a:sym typeface="Helvetica"/>
              </a:rPr>
              <a:t>创业</a:t>
            </a:r>
            <a:r>
              <a:rPr sz="3200" dirty="0" err="1" smtClean="0">
                <a:latin typeface="Helvetica Light"/>
              </a:rPr>
              <a:t>团队</a:t>
            </a:r>
            <a:endParaRPr lang="en-US" sz="3200" dirty="0" smtClean="0">
              <a:latin typeface="Helvetica Light"/>
            </a:endParaRPr>
          </a:p>
          <a:p>
            <a:pPr marL="0" indent="0" algn="ctr">
              <a:buSzTx/>
              <a:buNone/>
              <a:defRPr sz="8000"/>
            </a:pPr>
            <a:r>
              <a:rPr lang="zh-CN" altLang="en-US" sz="3200" dirty="0"/>
              <a:t>已经拿</a:t>
            </a:r>
            <a:r>
              <a:rPr lang="zh-CN" altLang="en-US" sz="3200" dirty="0" smtClean="0"/>
              <a:t>到</a:t>
            </a:r>
            <a:r>
              <a:rPr lang="zh-CN" altLang="en-US" sz="4000" b="1" dirty="0" smtClean="0">
                <a:ea typeface="Helvetica"/>
                <a:cs typeface="Helvetica"/>
                <a:sym typeface="Helvetica"/>
              </a:rPr>
              <a:t>数百万</a:t>
            </a:r>
            <a:r>
              <a:rPr lang="zh-CN" altLang="en-US" sz="3200" dirty="0" smtClean="0"/>
              <a:t>投资</a:t>
            </a:r>
            <a:endParaRPr sz="3200" dirty="0"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48739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4"/>
          <p:cNvSpPr/>
          <p:nvPr/>
        </p:nvSpPr>
        <p:spPr>
          <a:xfrm>
            <a:off x="1785938" y="2405323"/>
            <a:ext cx="3694510" cy="488829"/>
          </a:xfrm>
          <a:prstGeom prst="roundRect">
            <a:avLst>
              <a:gd name="adj" fmla="val 9106"/>
            </a:avLst>
          </a:prstGeom>
          <a:solidFill>
            <a:srgbClr val="FFC000"/>
          </a:solidFill>
          <a:ln w="254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sz="2700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1.Dian</a:t>
            </a:r>
            <a:r>
              <a:rPr lang="zh-CN" altLang="en-US" sz="2700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团队是什么？</a:t>
            </a:r>
            <a:endParaRPr lang="zh-CN" altLang="en-US" sz="2700" b="1" noProof="1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9219" name="AutoShape 4"/>
          <p:cNvSpPr/>
          <p:nvPr/>
        </p:nvSpPr>
        <p:spPr>
          <a:xfrm>
            <a:off x="2484835" y="3104220"/>
            <a:ext cx="4345781" cy="488829"/>
          </a:xfrm>
          <a:prstGeom prst="roundRect">
            <a:avLst>
              <a:gd name="adj" fmla="val 9106"/>
            </a:avLst>
          </a:prstGeom>
          <a:solidFill>
            <a:srgbClr val="FF9900"/>
          </a:solidFill>
          <a:ln w="254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sz="2700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2. Dian</a:t>
            </a:r>
            <a:r>
              <a:rPr lang="zh-CN" altLang="en-US" sz="2700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团队做了些什么？</a:t>
            </a:r>
            <a:endParaRPr lang="zh-CN" altLang="en-US" sz="2700" b="1" noProof="1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9220" name="AutoShape 4"/>
          <p:cNvSpPr/>
          <p:nvPr/>
        </p:nvSpPr>
        <p:spPr>
          <a:xfrm>
            <a:off x="2964657" y="3905510"/>
            <a:ext cx="4298156" cy="488829"/>
          </a:xfrm>
          <a:prstGeom prst="roundRect">
            <a:avLst>
              <a:gd name="adj" fmla="val 9106"/>
            </a:avLst>
          </a:prstGeom>
          <a:solidFill>
            <a:srgbClr val="FF6600"/>
          </a:solidFill>
          <a:ln w="254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>
            <a:spAutoFit/>
          </a:bodyPr>
          <a:lstStyle/>
          <a:p>
            <a:pPr defTabSz="685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sz="2700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3. Dian</a:t>
            </a:r>
            <a:r>
              <a:rPr lang="zh-CN" altLang="en-US" sz="2700" b="1" noProof="1">
                <a:solidFill>
                  <a:srgbClr val="FF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</a:rPr>
              <a:t>团队是怎样做的？</a:t>
            </a:r>
            <a:endParaRPr lang="zh-CN" altLang="en-US" sz="2700" b="1" noProof="1">
              <a:solidFill>
                <a:srgbClr val="FFFFFF"/>
              </a:solidFill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10244" name="Rectangle 5"/>
          <p:cNvSpPr/>
          <p:nvPr/>
        </p:nvSpPr>
        <p:spPr>
          <a:xfrm>
            <a:off x="1288257" y="363142"/>
            <a:ext cx="6218635" cy="112514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defTabSz="6858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</a:pPr>
            <a:endParaRPr lang="zh-CN" altLang="en-US" sz="2100" b="1" dirty="0">
              <a:solidFill>
                <a:srgbClr val="0000FF"/>
              </a:solidFill>
              <a:latin typeface="黑体" panose="02010609060101010101" pitchFamily="1" charset="-122"/>
              <a:ea typeface="黑体" panose="02010609060101010101" pitchFamily="1" charset="-122"/>
            </a:endParaRPr>
          </a:p>
        </p:txBody>
      </p:sp>
      <p:sp>
        <p:nvSpPr>
          <p:cNvPr id="9222" name="Rectangle 6"/>
          <p:cNvSpPr/>
          <p:nvPr/>
        </p:nvSpPr>
        <p:spPr>
          <a:xfrm>
            <a:off x="1625204" y="1498997"/>
            <a:ext cx="5647134" cy="369332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Dian</a:t>
            </a:r>
            <a:r>
              <a:rPr lang="en-US" altLang="x-none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  <a:latin typeface="楷体_GB2312" pitchFamily="1" charset="-122"/>
                <a:ea typeface="楷体_GB2312" pitchFamily="1" charset="-122"/>
              </a:rPr>
              <a:t>点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滴积累、由点到团、</a:t>
            </a:r>
            <a:r>
              <a:rPr lang="zh-CN" altLang="en-US" b="1" dirty="0">
                <a:solidFill>
                  <a:srgbClr val="C00000"/>
                </a:solidFill>
                <a:latin typeface="楷体_GB2312" pitchFamily="1" charset="-122"/>
                <a:ea typeface="楷体_GB2312" pitchFamily="1" charset="-122"/>
              </a:rPr>
              <a:t>点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石成金、</a:t>
            </a:r>
            <a:r>
              <a:rPr lang="zh-CN" altLang="en-US" b="1" dirty="0">
                <a:solidFill>
                  <a:srgbClr val="C00000"/>
                </a:solidFill>
                <a:latin typeface="楷体_GB2312" pitchFamily="1" charset="-122"/>
                <a:ea typeface="楷体_GB2312" pitchFamily="1" charset="-122"/>
              </a:rPr>
              <a:t>点</a:t>
            </a:r>
            <a:r>
              <a:rPr lang="zh-CN" altLang="en-US" b="1" dirty="0">
                <a:solidFill>
                  <a:srgbClr val="0000FF"/>
                </a:solidFill>
                <a:latin typeface="楷体_GB2312" pitchFamily="1" charset="-122"/>
                <a:ea typeface="楷体_GB2312" pitchFamily="1" charset="-122"/>
              </a:rPr>
              <a:t>亮未来</a:t>
            </a:r>
          </a:p>
        </p:txBody>
      </p:sp>
      <p:sp>
        <p:nvSpPr>
          <p:cNvPr id="10246" name="文本框 1"/>
          <p:cNvSpPr txBox="1"/>
          <p:nvPr/>
        </p:nvSpPr>
        <p:spPr>
          <a:xfrm>
            <a:off x="1245394" y="192882"/>
            <a:ext cx="6738938" cy="97872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6858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</a:pPr>
            <a:r>
              <a:rPr lang="zh-CN" altLang="en-US" b="1" dirty="0">
                <a:solidFill>
                  <a:srgbClr val="0066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启明学院</a:t>
            </a:r>
            <a:r>
              <a:rPr lang="en-US" altLang="zh-CN" b="1" dirty="0">
                <a:solidFill>
                  <a:srgbClr val="0066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18</a:t>
            </a:r>
            <a:r>
              <a:rPr lang="zh-CN" altLang="en-US" b="1" dirty="0">
                <a:solidFill>
                  <a:srgbClr val="0066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个创新团队</a:t>
            </a:r>
            <a:r>
              <a:rPr lang="zh-CN" altLang="x-none" b="1" dirty="0">
                <a:solidFill>
                  <a:srgbClr val="0066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中，人数多、历史长的示范性创新团队是</a:t>
            </a:r>
          </a:p>
          <a:p>
            <a:pPr defTabSz="6858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</a:pPr>
            <a:r>
              <a:rPr lang="en-US" altLang="x-none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      Dian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团队</a:t>
            </a:r>
            <a:r>
              <a:rPr lang="en-US" altLang="x-none" b="1" dirty="0">
                <a:solidFill>
                  <a:srgbClr val="0000FF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基于导师制的本科长线人才孵化站</a:t>
            </a:r>
          </a:p>
        </p:txBody>
      </p:sp>
    </p:spTree>
    <p:extLst>
      <p:ext uri="{BB962C8B-B14F-4D97-AF65-F5344CB8AC3E}">
        <p14:creationId xmlns:p14="http://schemas.microsoft.com/office/powerpoint/2010/main" val="3928778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ldLvl="0" animBg="1"/>
      <p:bldP spid="9219" grpId="0" bldLvl="0" animBg="1"/>
      <p:bldP spid="9220" grpId="0" bldLvl="0" animBg="1"/>
      <p:bldP spid="10244" grpId="0" build="p"/>
      <p:bldP spid="9222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我们需要谁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8000" u="sng"/>
            </a:pPr>
            <a:r>
              <a:rPr sz="4000" dirty="0" err="1"/>
              <a:t>我们需要</a:t>
            </a:r>
            <a:r>
              <a:rPr sz="4800" b="1" dirty="0" err="1">
                <a:latin typeface="Helvetica"/>
                <a:ea typeface="Helvetica"/>
                <a:cs typeface="Helvetica"/>
                <a:sym typeface="Helvetica"/>
              </a:rPr>
              <a:t>谁</a:t>
            </a:r>
            <a:r>
              <a:rPr sz="4000" dirty="0"/>
              <a:t>？</a:t>
            </a:r>
          </a:p>
        </p:txBody>
      </p:sp>
      <p:sp>
        <p:nvSpPr>
          <p:cNvPr id="136" name="扎实的编程基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None/>
              <a:defRPr sz="8000"/>
            </a:pPr>
            <a:r>
              <a:rPr sz="3200" dirty="0" err="1"/>
              <a:t>扎实的编程</a:t>
            </a:r>
            <a:r>
              <a:rPr sz="4000" b="1" dirty="0" err="1">
                <a:latin typeface="Helvetica"/>
                <a:ea typeface="Helvetica"/>
                <a:cs typeface="Helvetica"/>
                <a:sym typeface="Helvetica"/>
              </a:rPr>
              <a:t>基础</a:t>
            </a:r>
            <a:endParaRPr sz="4000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 algn="ctr">
              <a:buSzTx/>
              <a:buNone/>
              <a:defRPr sz="8000"/>
            </a:pPr>
            <a:r>
              <a:rPr sz="3200" dirty="0" err="1"/>
              <a:t>强大的</a:t>
            </a:r>
            <a:r>
              <a:rPr sz="3600" b="1" dirty="0" err="1">
                <a:latin typeface="Helvetica"/>
                <a:ea typeface="Helvetica"/>
                <a:cs typeface="Helvetica"/>
                <a:sym typeface="Helvetica"/>
              </a:rPr>
              <a:t>自学</a:t>
            </a:r>
            <a:r>
              <a:rPr sz="3200" dirty="0" err="1"/>
              <a:t>能力</a:t>
            </a:r>
            <a:endParaRPr sz="3200" dirty="0"/>
          </a:p>
          <a:p>
            <a:pPr marL="0" indent="0" algn="ctr">
              <a:buSzTx/>
              <a:buNone/>
              <a:defRPr sz="8000"/>
            </a:pPr>
            <a:r>
              <a:rPr sz="3200" dirty="0" err="1"/>
              <a:t>对游戏的满腔</a:t>
            </a:r>
            <a:r>
              <a:rPr sz="3600" b="1" dirty="0" err="1">
                <a:latin typeface="Helvetica"/>
                <a:ea typeface="Helvetica"/>
                <a:cs typeface="Helvetica"/>
                <a:sym typeface="Helvetica"/>
              </a:rPr>
              <a:t>热情</a:t>
            </a:r>
            <a:endParaRPr sz="3600" b="1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3924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你能得到什么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8000" u="sng"/>
            </a:pPr>
            <a:r>
              <a:rPr sz="4000" dirty="0" err="1"/>
              <a:t>你能</a:t>
            </a:r>
            <a:r>
              <a:rPr sz="4400" b="1" dirty="0" err="1">
                <a:latin typeface="Helvetica"/>
                <a:ea typeface="Helvetica"/>
                <a:cs typeface="Helvetica"/>
                <a:sym typeface="Helvetica"/>
              </a:rPr>
              <a:t>得到</a:t>
            </a:r>
            <a:r>
              <a:rPr sz="4000" dirty="0" err="1"/>
              <a:t>什么</a:t>
            </a:r>
            <a:r>
              <a:rPr sz="4000" dirty="0"/>
              <a:t>？</a:t>
            </a:r>
          </a:p>
        </p:txBody>
      </p:sp>
      <p:sp>
        <p:nvSpPr>
          <p:cNvPr id="139" name="亲历商业化的制作流程…"/>
          <p:cNvSpPr txBox="1">
            <a:spLocks noGrp="1"/>
          </p:cNvSpPr>
          <p:nvPr>
            <p:ph type="body" idx="1"/>
          </p:nvPr>
        </p:nvSpPr>
        <p:spPr>
          <a:xfrm>
            <a:off x="1279847" y="1337820"/>
            <a:ext cx="6584305" cy="331514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None/>
              <a:defRPr sz="8000"/>
            </a:pPr>
            <a:r>
              <a:rPr sz="3200" dirty="0" err="1"/>
              <a:t>亲历</a:t>
            </a:r>
            <a:r>
              <a:rPr sz="4000" b="1" dirty="0" err="1">
                <a:latin typeface="Helvetica"/>
                <a:ea typeface="Helvetica"/>
                <a:cs typeface="Helvetica"/>
                <a:sym typeface="Helvetica"/>
              </a:rPr>
              <a:t>商业化</a:t>
            </a:r>
            <a:r>
              <a:rPr sz="3200" dirty="0" err="1"/>
              <a:t>的制作流程</a:t>
            </a:r>
            <a:endParaRPr sz="3200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 algn="ctr">
              <a:buSzTx/>
              <a:buNone/>
              <a:defRPr sz="8000"/>
            </a:pPr>
            <a:r>
              <a:rPr sz="3200" dirty="0" err="1"/>
              <a:t>成为技能树广泛的</a:t>
            </a:r>
            <a:r>
              <a:rPr sz="4000" b="1" dirty="0" err="1">
                <a:latin typeface="Helvetica"/>
                <a:ea typeface="Helvetica"/>
                <a:cs typeface="Helvetica"/>
                <a:sym typeface="Helvetica"/>
              </a:rPr>
              <a:t>多面</a:t>
            </a:r>
            <a:r>
              <a:rPr sz="3600" b="1" dirty="0" err="1">
                <a:latin typeface="Helvetica"/>
                <a:ea typeface="Helvetica"/>
                <a:cs typeface="Helvetica"/>
                <a:sym typeface="Helvetica"/>
              </a:rPr>
              <a:t>手</a:t>
            </a:r>
            <a:endParaRPr sz="3600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 algn="ctr">
              <a:buSzTx/>
              <a:buNone/>
              <a:defRPr sz="8000"/>
            </a:pPr>
            <a:r>
              <a:rPr sz="3200" dirty="0" err="1"/>
              <a:t>有机会参加国内外各大</a:t>
            </a:r>
            <a:r>
              <a:rPr sz="3600" b="1" dirty="0" err="1">
                <a:latin typeface="Helvetica"/>
                <a:ea typeface="Helvetica"/>
                <a:cs typeface="Helvetica"/>
                <a:sym typeface="Helvetica"/>
              </a:rPr>
              <a:t>游戏展</a:t>
            </a:r>
            <a:endParaRPr sz="3600" b="1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2268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你可能要付出什么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 sz="8000" u="sng"/>
            </a:pPr>
            <a:r>
              <a:rPr sz="3600" dirty="0" err="1"/>
              <a:t>你可能要</a:t>
            </a:r>
            <a:r>
              <a:rPr sz="4400" b="1" dirty="0" err="1">
                <a:latin typeface="Helvetica"/>
                <a:ea typeface="Helvetica"/>
                <a:cs typeface="Helvetica"/>
                <a:sym typeface="Helvetica"/>
              </a:rPr>
              <a:t>付出</a:t>
            </a:r>
            <a:r>
              <a:rPr sz="3600" dirty="0" err="1"/>
              <a:t>什么</a:t>
            </a:r>
            <a:r>
              <a:rPr sz="3600" dirty="0"/>
              <a:t>？</a:t>
            </a:r>
          </a:p>
        </p:txBody>
      </p:sp>
      <p:sp>
        <p:nvSpPr>
          <p:cNvPr id="142" name="更多的课余时间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SzTx/>
              <a:buNone/>
              <a:defRPr sz="8000"/>
            </a:pPr>
            <a:r>
              <a:rPr sz="3600" dirty="0" err="1"/>
              <a:t>更多的课余</a:t>
            </a:r>
            <a:r>
              <a:rPr sz="4400" b="1" dirty="0" err="1">
                <a:latin typeface="Helvetica"/>
                <a:ea typeface="Helvetica"/>
                <a:cs typeface="Helvetica"/>
                <a:sym typeface="Helvetica"/>
              </a:rPr>
              <a:t>时间</a:t>
            </a:r>
            <a:endParaRPr sz="4400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 algn="ctr">
              <a:buSzTx/>
              <a:buNone/>
              <a:defRPr sz="8000"/>
            </a:pPr>
            <a:r>
              <a:rPr sz="3600" dirty="0" err="1"/>
              <a:t>面对更大的工作</a:t>
            </a:r>
            <a:r>
              <a:rPr sz="4400" b="1" dirty="0" err="1">
                <a:latin typeface="Helvetica"/>
                <a:ea typeface="Helvetica"/>
                <a:cs typeface="Helvetica"/>
                <a:sym typeface="Helvetica"/>
              </a:rPr>
              <a:t>压</a:t>
            </a:r>
            <a:r>
              <a:rPr sz="4000" b="1" dirty="0" err="1">
                <a:latin typeface="Helvetica"/>
                <a:ea typeface="Helvetica"/>
                <a:cs typeface="Helvetica"/>
                <a:sym typeface="Helvetica"/>
              </a:rPr>
              <a:t>力</a:t>
            </a:r>
            <a:endParaRPr sz="4000"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0" indent="0" algn="ctr">
              <a:buSzTx/>
              <a:buNone/>
              <a:defRPr sz="8000"/>
            </a:pPr>
            <a:r>
              <a:rPr sz="3600" dirty="0" err="1"/>
              <a:t>承受家里人的</a:t>
            </a:r>
            <a:r>
              <a:rPr sz="4400" b="1" dirty="0" err="1">
                <a:latin typeface="Helvetica"/>
                <a:ea typeface="Helvetica"/>
                <a:cs typeface="Helvetica"/>
                <a:sym typeface="Helvetica"/>
              </a:rPr>
              <a:t>不理</a:t>
            </a:r>
            <a:r>
              <a:rPr sz="4000" b="1" dirty="0" err="1">
                <a:latin typeface="Helvetica"/>
                <a:ea typeface="Helvetica"/>
                <a:cs typeface="Helvetica"/>
                <a:sym typeface="Helvetica"/>
              </a:rPr>
              <a:t>解</a:t>
            </a:r>
            <a:endParaRPr sz="4000" b="1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37099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欢迎大家加入游戏组！"/>
          <p:cNvSpPr txBox="1">
            <a:spLocks noGrp="1"/>
          </p:cNvSpPr>
          <p:nvPr>
            <p:ph type="title"/>
          </p:nvPr>
        </p:nvSpPr>
        <p:spPr>
          <a:xfrm>
            <a:off x="332435" y="1283632"/>
            <a:ext cx="4803972" cy="9893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200" dirty="0" err="1"/>
              <a:t>欢迎大家加入游戏组</a:t>
            </a:r>
            <a:r>
              <a:rPr sz="3200" dirty="0"/>
              <a:t>！</a:t>
            </a:r>
          </a:p>
        </p:txBody>
      </p:sp>
      <p:sp>
        <p:nvSpPr>
          <p:cNvPr id="145" name="组长：D601 黄安…"/>
          <p:cNvSpPr txBox="1"/>
          <p:nvPr/>
        </p:nvSpPr>
        <p:spPr>
          <a:xfrm>
            <a:off x="624129" y="2737090"/>
            <a:ext cx="4220584" cy="97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308074" hangingPunct="0">
              <a:defRPr sz="8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kern="0" dirty="0">
                <a:solidFill>
                  <a:srgbClr val="FFFFFF"/>
                </a:solidFill>
                <a:latin typeface="Helvetica"/>
                <a:cs typeface="Helvetica"/>
                <a:sym typeface="Helvetica"/>
              </a:rPr>
              <a:t>组长：D601 </a:t>
            </a:r>
            <a:r>
              <a:rPr sz="3000" kern="0" dirty="0" err="1">
                <a:solidFill>
                  <a:srgbClr val="FFFFFF"/>
                </a:solidFill>
                <a:latin typeface="Helvetica"/>
                <a:cs typeface="Helvetica"/>
                <a:sym typeface="Helvetica"/>
              </a:rPr>
              <a:t>黄安</a:t>
            </a:r>
            <a:endParaRPr sz="3000" kern="0" dirty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  <a:p>
            <a:pPr algn="ctr" defTabSz="308074" hangingPunct="0">
              <a:defRPr sz="8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kern="0" dirty="0">
                <a:solidFill>
                  <a:srgbClr val="FFFFFF"/>
                </a:solidFill>
                <a:latin typeface="Helvetica"/>
                <a:cs typeface="Helvetica"/>
                <a:sym typeface="Helvetica"/>
              </a:rPr>
              <a:t>15级种子班</a:t>
            </a:r>
          </a:p>
        </p:txBody>
      </p:sp>
      <p:pic>
        <p:nvPicPr>
          <p:cNvPr id="146" name="qr.png" descr="q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1493" y="834514"/>
            <a:ext cx="3474471" cy="3474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1408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41872" y="4102894"/>
            <a:ext cx="6481763" cy="959644"/>
            <a:chOff x="1312863" y="187325"/>
            <a:chExt cx="8642350" cy="1279525"/>
          </a:xfrm>
          <a:solidFill>
            <a:schemeClr val="accent6">
              <a:lumMod val="10000"/>
              <a:lumOff val="90000"/>
            </a:schemeClr>
          </a:solidFill>
        </p:grpSpPr>
        <p:sp>
          <p:nvSpPr>
            <p:cNvPr id="9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3407735" y="1094386"/>
            <a:ext cx="24858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5400" b="1" i="1" spc="45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pPr defTabSz="685800"/>
            <a:r>
              <a:rPr lang="zh-CN" altLang="en-US" sz="5400" b="1" spc="450" dirty="0">
                <a:solidFill>
                  <a:srgbClr val="0211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华为组</a:t>
            </a:r>
          </a:p>
        </p:txBody>
      </p:sp>
      <p:sp>
        <p:nvSpPr>
          <p:cNvPr id="3" name="任意多边形: 形状 2"/>
          <p:cNvSpPr/>
          <p:nvPr/>
        </p:nvSpPr>
        <p:spPr>
          <a:xfrm>
            <a:off x="26292" y="4129437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62390" y="4741624"/>
            <a:ext cx="141515" cy="1415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7478" y="4227409"/>
            <a:ext cx="274486" cy="2744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258478" y="4232124"/>
            <a:ext cx="133048" cy="133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452742" y="4590327"/>
            <a:ext cx="104618" cy="1046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320353" y="4938462"/>
            <a:ext cx="205038" cy="20503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404956" y="4541994"/>
            <a:ext cx="100420" cy="1004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386516" y="4805113"/>
            <a:ext cx="205038" cy="205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38992" y="4061642"/>
            <a:ext cx="147634" cy="147634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120828" y="4536830"/>
            <a:ext cx="205038" cy="205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26291" y="2906486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23478" y="3649132"/>
            <a:ext cx="141515" cy="1415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423352" y="4589806"/>
            <a:ext cx="274486" cy="274486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19564" y="4166592"/>
            <a:ext cx="133048" cy="13304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367415" y="4938462"/>
            <a:ext cx="133048" cy="133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883627" y="4664494"/>
            <a:ext cx="141515" cy="1415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942614" y="4085894"/>
            <a:ext cx="141515" cy="1415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741" y="472026"/>
            <a:ext cx="72330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3600" b="1" spc="4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Dian</a:t>
            </a:r>
            <a:r>
              <a:rPr lang="zh-CN" altLang="en-US" sz="3600" b="1" spc="4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技术方向之五</a:t>
            </a:r>
            <a:r>
              <a:rPr lang="en-US" altLang="zh-CN" sz="3600" b="1" spc="4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 spc="4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网络技术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05104" y="3484363"/>
            <a:ext cx="60698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2700" b="1" dirty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 负责人：</a:t>
            </a:r>
            <a:r>
              <a:rPr lang="en-US" altLang="zh-CN" sz="2700" b="1" dirty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 </a:t>
            </a:r>
            <a:r>
              <a:rPr lang="en-US" altLang="zh-CN" sz="2700" b="1" dirty="0" smtClean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D615</a:t>
            </a:r>
            <a:r>
              <a:rPr lang="zh-CN" altLang="en-US" sz="2700" b="1" dirty="0" smtClean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许</a:t>
            </a:r>
            <a:r>
              <a:rPr lang="zh-CN" altLang="en-US" sz="2700" b="1" dirty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洪深 （</a:t>
            </a:r>
            <a:r>
              <a:rPr lang="en-US" altLang="zh-CN" sz="2700" b="1" dirty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15</a:t>
            </a:r>
            <a:r>
              <a:rPr lang="zh-CN" altLang="en-US" sz="2700" b="1" dirty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级种子班） </a:t>
            </a:r>
            <a:r>
              <a:rPr lang="en-US" altLang="zh-CN" sz="2700" b="1" dirty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 </a:t>
            </a:r>
            <a:endParaRPr lang="zh-CN" altLang="en-US" sz="2700" b="1" dirty="0">
              <a:solidFill>
                <a:srgbClr val="041F44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2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4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41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80307_145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922" y="809149"/>
            <a:ext cx="5831681" cy="43738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8699" y="232886"/>
            <a:ext cx="71066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33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我们为什么叫华为组？</a:t>
            </a:r>
          </a:p>
        </p:txBody>
      </p:sp>
    </p:spTree>
    <p:extLst>
      <p:ext uri="{BB962C8B-B14F-4D97-AF65-F5344CB8AC3E}">
        <p14:creationId xmlns:p14="http://schemas.microsoft.com/office/powerpoint/2010/main" val="15431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541" y="399098"/>
            <a:ext cx="1993583" cy="1535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2199" y="144304"/>
            <a:ext cx="541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36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华为组曾经做过的项目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21669" y="1522571"/>
            <a:ext cx="7173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0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华为</a:t>
            </a:r>
            <a:r>
              <a:rPr lang="en-US" altLang="zh-CN" sz="30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AP</a:t>
            </a:r>
            <a:r>
              <a:rPr lang="zh-CN" altLang="en-US" sz="30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测速组</a:t>
            </a:r>
            <a:r>
              <a:rPr lang="zh-CN" altLang="en-US" sz="30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：无线</a:t>
            </a:r>
            <a:r>
              <a:rPr lang="en-US" altLang="zh-CN" sz="30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AP</a:t>
            </a:r>
            <a:r>
              <a:rPr lang="zh-CN" altLang="en-US" sz="30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自动化测试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21669" y="2535555"/>
            <a:ext cx="7449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0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华为主备组</a:t>
            </a:r>
            <a:r>
              <a:rPr lang="zh-CN" altLang="en-US" sz="30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：电信设备的主备备份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21669" y="3556159"/>
            <a:ext cx="6807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0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华为智能路径生成组</a:t>
            </a:r>
            <a:r>
              <a:rPr lang="zh-CN" altLang="en-US" sz="30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：路由算法开发</a:t>
            </a:r>
          </a:p>
        </p:txBody>
      </p:sp>
      <p:pic>
        <p:nvPicPr>
          <p:cNvPr id="2" name="图片 1" descr="Dian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81" y="918211"/>
            <a:ext cx="1469708" cy="4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669718" y="2133524"/>
            <a:ext cx="380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zh-CN" altLang="en-US" sz="360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sz="360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360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代理组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282939" y="1833903"/>
            <a:ext cx="4622006" cy="1214438"/>
            <a:chOff x="4829175" y="-123825"/>
            <a:chExt cx="6162675" cy="1619250"/>
          </a:xfrm>
        </p:grpSpPr>
        <p:sp>
          <p:nvSpPr>
            <p:cNvPr id="3" name="矩形 2"/>
            <p:cNvSpPr/>
            <p:nvPr/>
          </p:nvSpPr>
          <p:spPr>
            <a:xfrm>
              <a:off x="5000625" y="85725"/>
              <a:ext cx="5800725" cy="120967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838701" y="-95250"/>
              <a:ext cx="171450" cy="1905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38701" y="1295400"/>
              <a:ext cx="171450" cy="1905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810876" y="-95250"/>
              <a:ext cx="171450" cy="190500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810876" y="1295400"/>
              <a:ext cx="171450" cy="1905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829175" y="-123825"/>
              <a:ext cx="6162675" cy="161925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72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39792" y="297180"/>
            <a:ext cx="29846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3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我们在做什么？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1" y="1354932"/>
            <a:ext cx="2979896" cy="169687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990600" y="3638550"/>
            <a:ext cx="770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dirty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通过</a:t>
            </a:r>
            <a:r>
              <a:rPr lang="zh-CN" altLang="en-US" sz="2400" dirty="0" smtClean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监听</a:t>
            </a:r>
            <a:r>
              <a:rPr lang="zh-CN" altLang="en-US" sz="2400" dirty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并修改</a:t>
            </a:r>
            <a:r>
              <a:rPr lang="zh-CN" altLang="en-US" sz="2400" dirty="0" smtClean="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数据包实现网络通信过程中的端口代理</a:t>
            </a:r>
            <a:endParaRPr lang="zh-CN" altLang="en-US" sz="2400" dirty="0">
              <a:solidFill>
                <a:srgbClr val="041F44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99221" y="306229"/>
            <a:ext cx="2421255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3300" b="1">
                <a:solidFill>
                  <a:srgbClr val="041F44"/>
                </a:solidFill>
                <a:latin typeface="等线"/>
                <a:ea typeface="等线" panose="02010600030101010101" pitchFamily="2" charset="-122"/>
                <a:sym typeface="+mn-ea"/>
              </a:rPr>
              <a:t>“</a:t>
            </a:r>
            <a:r>
              <a:rPr lang="zh-CN" altLang="en-US" sz="3300" b="1">
                <a:solidFill>
                  <a:srgbClr val="041F44"/>
                </a:solidFill>
                <a:latin typeface="等线"/>
                <a:ea typeface="等线" panose="02010600030101010101" pitchFamily="2" charset="-122"/>
                <a:sym typeface="+mn-ea"/>
              </a:rPr>
              <a:t>瞒天过海</a:t>
            </a:r>
            <a:r>
              <a:rPr lang="en-US" altLang="zh-CN" sz="3300" b="1">
                <a:solidFill>
                  <a:srgbClr val="041F44"/>
                </a:solidFill>
                <a:latin typeface="等线"/>
                <a:ea typeface="等线" panose="02010600030101010101" pitchFamily="2" charset="-122"/>
                <a:sym typeface="+mn-ea"/>
              </a:rPr>
              <a:t>”</a:t>
            </a:r>
            <a:r>
              <a:rPr lang="zh-CN" altLang="en-US" sz="3300" b="1">
                <a:solidFill>
                  <a:srgbClr val="041F44"/>
                </a:solidFill>
                <a:latin typeface="等线"/>
                <a:ea typeface="等线" panose="02010600030101010101" pitchFamily="2" charset="-122"/>
                <a:sym typeface="+mn-ea"/>
              </a:rPr>
              <a:t>！</a:t>
            </a:r>
          </a:p>
          <a:p>
            <a:pPr defTabSz="685800"/>
            <a:endParaRPr lang="zh-CN" altLang="en-US" sz="1350">
              <a:solidFill>
                <a:srgbClr val="041F44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43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: 圆角 110"/>
          <p:cNvSpPr/>
          <p:nvPr/>
        </p:nvSpPr>
        <p:spPr>
          <a:xfrm>
            <a:off x="2509838" y="2329339"/>
            <a:ext cx="1457325" cy="1500188"/>
          </a:xfrm>
          <a:prstGeom prst="roundRect">
            <a:avLst/>
          </a:prstGeom>
          <a:noFill/>
          <a:ln w="38100" cap="flat">
            <a:solidFill>
              <a:schemeClr val="accent6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/>
            <a:endParaRPr lang="zh-CN" altLang="en-US" sz="1350" dirty="0">
              <a:solidFill>
                <a:srgbClr val="041F4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: 圆角 111"/>
          <p:cNvSpPr/>
          <p:nvPr/>
        </p:nvSpPr>
        <p:spPr>
          <a:xfrm flipV="1">
            <a:off x="5038725" y="2329339"/>
            <a:ext cx="1457325" cy="1500188"/>
          </a:xfrm>
          <a:prstGeom prst="roundRect">
            <a:avLst/>
          </a:prstGeom>
          <a:noFill/>
          <a:ln w="38100" cap="flat">
            <a:solidFill>
              <a:schemeClr val="accent6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/>
            <a:endParaRPr lang="zh-CN" altLang="en-US" sz="1350" dirty="0">
              <a:solidFill>
                <a:srgbClr val="041F4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: 圆角 112"/>
          <p:cNvSpPr/>
          <p:nvPr/>
        </p:nvSpPr>
        <p:spPr>
          <a:xfrm>
            <a:off x="3781425" y="3524347"/>
            <a:ext cx="1457325" cy="1500188"/>
          </a:xfrm>
          <a:prstGeom prst="roundRect">
            <a:avLst/>
          </a:prstGeom>
          <a:noFill/>
          <a:ln w="38100" cap="flat">
            <a:solidFill>
              <a:schemeClr val="accent6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/>
            <a:endParaRPr lang="zh-CN" altLang="en-US" sz="1350" dirty="0">
              <a:solidFill>
                <a:srgbClr val="041F4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: 圆角 113"/>
          <p:cNvSpPr/>
          <p:nvPr/>
        </p:nvSpPr>
        <p:spPr>
          <a:xfrm flipV="1">
            <a:off x="3781425" y="1134331"/>
            <a:ext cx="1457325" cy="1500188"/>
          </a:xfrm>
          <a:prstGeom prst="roundRect">
            <a:avLst/>
          </a:prstGeom>
          <a:noFill/>
          <a:ln w="38100" cap="flat">
            <a:solidFill>
              <a:schemeClr val="accent6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defTabSz="685800"/>
            <a:endParaRPr lang="zh-CN" altLang="en-US" sz="1350" dirty="0">
              <a:solidFill>
                <a:srgbClr val="041F4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KSO_Shape"/>
          <p:cNvSpPr/>
          <p:nvPr/>
        </p:nvSpPr>
        <p:spPr bwMode="auto">
          <a:xfrm>
            <a:off x="4339194" y="1361473"/>
            <a:ext cx="341786" cy="341786"/>
          </a:xfrm>
          <a:custGeom>
            <a:avLst/>
            <a:gdLst>
              <a:gd name="T0" fmla="*/ 1159904 w 2208213"/>
              <a:gd name="T1" fmla="*/ 523327 h 2209801"/>
              <a:gd name="T2" fmla="*/ 1199134 w 2208213"/>
              <a:gd name="T3" fmla="*/ 565478 h 2209801"/>
              <a:gd name="T4" fmla="*/ 1206816 w 2208213"/>
              <a:gd name="T5" fmla="*/ 627336 h 2209801"/>
              <a:gd name="T6" fmla="*/ 1183496 w 2208213"/>
              <a:gd name="T7" fmla="*/ 668666 h 2209801"/>
              <a:gd name="T8" fmla="*/ 954421 w 2208213"/>
              <a:gd name="T9" fmla="*/ 947300 h 2209801"/>
              <a:gd name="T10" fmla="*/ 901747 w 2208213"/>
              <a:gd name="T11" fmla="*/ 1002588 h 2209801"/>
              <a:gd name="T12" fmla="*/ 871569 w 2208213"/>
              <a:gd name="T13" fmla="*/ 1378936 h 2209801"/>
              <a:gd name="T14" fmla="*/ 822461 w 2208213"/>
              <a:gd name="T15" fmla="*/ 1396179 h 2209801"/>
              <a:gd name="T16" fmla="*/ 784602 w 2208213"/>
              <a:gd name="T17" fmla="*/ 1361418 h 2209801"/>
              <a:gd name="T18" fmla="*/ 740982 w 2208213"/>
              <a:gd name="T19" fmla="*/ 986166 h 2209801"/>
              <a:gd name="T20" fmla="*/ 701476 w 2208213"/>
              <a:gd name="T21" fmla="*/ 923487 h 2209801"/>
              <a:gd name="T22" fmla="*/ 699830 w 2208213"/>
              <a:gd name="T23" fmla="*/ 851775 h 2209801"/>
              <a:gd name="T24" fmla="*/ 735769 w 2208213"/>
              <a:gd name="T25" fmla="*/ 788002 h 2209801"/>
              <a:gd name="T26" fmla="*/ 801886 w 2208213"/>
              <a:gd name="T27" fmla="*/ 751873 h 2209801"/>
              <a:gd name="T28" fmla="*/ 1066626 w 2208213"/>
              <a:gd name="T29" fmla="*/ 521138 h 2209801"/>
              <a:gd name="T30" fmla="*/ 533853 w 2208213"/>
              <a:gd name="T31" fmla="*/ 676984 h 2209801"/>
              <a:gd name="T32" fmla="*/ 283900 w 2208213"/>
              <a:gd name="T33" fmla="*/ 652063 h 2209801"/>
              <a:gd name="T34" fmla="*/ 235717 w 2208213"/>
              <a:gd name="T35" fmla="*/ 799950 h 2209801"/>
              <a:gd name="T36" fmla="*/ 219838 w 2208213"/>
              <a:gd name="T37" fmla="*/ 953315 h 2209801"/>
              <a:gd name="T38" fmla="*/ 235990 w 2208213"/>
              <a:gd name="T39" fmla="*/ 1107228 h 2209801"/>
              <a:gd name="T40" fmla="*/ 284722 w 2208213"/>
              <a:gd name="T41" fmla="*/ 1255389 h 2209801"/>
              <a:gd name="T42" fmla="*/ 365484 w 2208213"/>
              <a:gd name="T43" fmla="*/ 1392049 h 2209801"/>
              <a:gd name="T44" fmla="*/ 469517 w 2208213"/>
              <a:gd name="T45" fmla="*/ 1504060 h 2209801"/>
              <a:gd name="T46" fmla="*/ 671834 w 2208213"/>
              <a:gd name="T47" fmla="*/ 1628669 h 2209801"/>
              <a:gd name="T48" fmla="*/ 922061 w 2208213"/>
              <a:gd name="T49" fmla="*/ 1683442 h 2209801"/>
              <a:gd name="T50" fmla="*/ 1075099 w 2208213"/>
              <a:gd name="T51" fmla="*/ 1897058 h 2209801"/>
              <a:gd name="T52" fmla="*/ 829252 w 2208213"/>
              <a:gd name="T53" fmla="*/ 1897606 h 2209801"/>
              <a:gd name="T54" fmla="*/ 643088 w 2208213"/>
              <a:gd name="T55" fmla="*/ 1852966 h 2209801"/>
              <a:gd name="T56" fmla="*/ 484300 w 2208213"/>
              <a:gd name="T57" fmla="*/ 1782308 h 2209801"/>
              <a:gd name="T58" fmla="*/ 338654 w 2208213"/>
              <a:gd name="T59" fmla="*/ 1681799 h 2209801"/>
              <a:gd name="T60" fmla="*/ 196841 w 2208213"/>
              <a:gd name="T61" fmla="*/ 1533637 h 2209801"/>
              <a:gd name="T62" fmla="*/ 84047 w 2208213"/>
              <a:gd name="T63" fmla="*/ 1345217 h 2209801"/>
              <a:gd name="T64" fmla="*/ 18342 w 2208213"/>
              <a:gd name="T65" fmla="*/ 1140913 h 2209801"/>
              <a:gd name="T66" fmla="*/ 0 w 2208213"/>
              <a:gd name="T67" fmla="*/ 928667 h 2209801"/>
              <a:gd name="T68" fmla="*/ 29020 w 2208213"/>
              <a:gd name="T69" fmla="*/ 717516 h 2209801"/>
              <a:gd name="T70" fmla="*/ 105128 w 2208213"/>
              <a:gd name="T71" fmla="*/ 516225 h 2209801"/>
              <a:gd name="T72" fmla="*/ 210530 w 2208213"/>
              <a:gd name="T73" fmla="*/ 353822 h 2209801"/>
              <a:gd name="T74" fmla="*/ 1141446 w 2208213"/>
              <a:gd name="T75" fmla="*/ 18620 h 2209801"/>
              <a:gd name="T76" fmla="*/ 1322266 w 2208213"/>
              <a:gd name="T77" fmla="*/ 74481 h 2209801"/>
              <a:gd name="T78" fmla="*/ 1477059 w 2208213"/>
              <a:gd name="T79" fmla="*/ 157177 h 2209801"/>
              <a:gd name="T80" fmla="*/ 1614592 w 2208213"/>
              <a:gd name="T81" fmla="*/ 267528 h 2209801"/>
              <a:gd name="T82" fmla="*/ 1754042 w 2208213"/>
              <a:gd name="T83" fmla="*/ 437575 h 2209801"/>
              <a:gd name="T84" fmla="*/ 1849932 w 2208213"/>
              <a:gd name="T85" fmla="*/ 632539 h 2209801"/>
              <a:gd name="T86" fmla="*/ 1898425 w 2208213"/>
              <a:gd name="T87" fmla="*/ 840647 h 2209801"/>
              <a:gd name="T88" fmla="*/ 1899521 w 2208213"/>
              <a:gd name="T89" fmla="*/ 1053410 h 2209801"/>
              <a:gd name="T90" fmla="*/ 1853220 w 2208213"/>
              <a:gd name="T91" fmla="*/ 1262339 h 2209801"/>
              <a:gd name="T92" fmla="*/ 1761440 w 2208213"/>
              <a:gd name="T93" fmla="*/ 1455113 h 2209801"/>
              <a:gd name="T94" fmla="*/ 1536237 w 2208213"/>
              <a:gd name="T95" fmla="*/ 1393502 h 2209801"/>
              <a:gd name="T96" fmla="*/ 1625825 w 2208213"/>
              <a:gd name="T97" fmla="*/ 1239886 h 2209801"/>
              <a:gd name="T98" fmla="*/ 1671304 w 2208213"/>
              <a:gd name="T99" fmla="*/ 1090925 h 2209801"/>
              <a:gd name="T100" fmla="*/ 1684455 w 2208213"/>
              <a:gd name="T101" fmla="*/ 937034 h 2209801"/>
              <a:gd name="T102" fmla="*/ 1665003 w 2208213"/>
              <a:gd name="T103" fmla="*/ 783965 h 2209801"/>
              <a:gd name="T104" fmla="*/ 1613770 w 2208213"/>
              <a:gd name="T105" fmla="*/ 636646 h 2209801"/>
              <a:gd name="T106" fmla="*/ 1529935 w 2208213"/>
              <a:gd name="T107" fmla="*/ 501102 h 2209801"/>
              <a:gd name="T108" fmla="*/ 1425004 w 2208213"/>
              <a:gd name="T109" fmla="*/ 392393 h 2209801"/>
              <a:gd name="T110" fmla="*/ 1313773 w 2208213"/>
              <a:gd name="T111" fmla="*/ 315174 h 2209801"/>
              <a:gd name="T112" fmla="*/ 1191035 w 2208213"/>
              <a:gd name="T113" fmla="*/ 259314 h 2209801"/>
              <a:gd name="T114" fmla="*/ 996790 w 2208213"/>
              <a:gd name="T115" fmla="*/ 220977 h 2209801"/>
              <a:gd name="T116" fmla="*/ 817613 w 2208213"/>
              <a:gd name="T117" fmla="*/ 53670 h 220980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208213" h="2209801">
                <a:moveTo>
                  <a:pt x="1288552" y="590550"/>
                </a:moveTo>
                <a:lnTo>
                  <a:pt x="1298410" y="590868"/>
                </a:lnTo>
                <a:lnTo>
                  <a:pt x="1307950" y="592138"/>
                </a:lnTo>
                <a:lnTo>
                  <a:pt x="1313039" y="593408"/>
                </a:lnTo>
                <a:lnTo>
                  <a:pt x="1317809" y="594678"/>
                </a:lnTo>
                <a:lnTo>
                  <a:pt x="1322579" y="596265"/>
                </a:lnTo>
                <a:lnTo>
                  <a:pt x="1326713" y="598170"/>
                </a:lnTo>
                <a:lnTo>
                  <a:pt x="1331483" y="600075"/>
                </a:lnTo>
                <a:lnTo>
                  <a:pt x="1335935" y="601980"/>
                </a:lnTo>
                <a:lnTo>
                  <a:pt x="1340705" y="604520"/>
                </a:lnTo>
                <a:lnTo>
                  <a:pt x="1344522" y="607060"/>
                </a:lnTo>
                <a:lnTo>
                  <a:pt x="1348974" y="610235"/>
                </a:lnTo>
                <a:lnTo>
                  <a:pt x="1352790" y="613410"/>
                </a:lnTo>
                <a:lnTo>
                  <a:pt x="1356924" y="616585"/>
                </a:lnTo>
                <a:lnTo>
                  <a:pt x="1360740" y="620078"/>
                </a:lnTo>
                <a:lnTo>
                  <a:pt x="1371870" y="631190"/>
                </a:lnTo>
                <a:lnTo>
                  <a:pt x="1375368" y="635000"/>
                </a:lnTo>
                <a:lnTo>
                  <a:pt x="1378867" y="639128"/>
                </a:lnTo>
                <a:lnTo>
                  <a:pt x="1382047" y="642938"/>
                </a:lnTo>
                <a:lnTo>
                  <a:pt x="1384909" y="647383"/>
                </a:lnTo>
                <a:lnTo>
                  <a:pt x="1387453" y="651510"/>
                </a:lnTo>
                <a:lnTo>
                  <a:pt x="1389997" y="655955"/>
                </a:lnTo>
                <a:lnTo>
                  <a:pt x="1392223" y="660718"/>
                </a:lnTo>
                <a:lnTo>
                  <a:pt x="1394131" y="664845"/>
                </a:lnTo>
                <a:lnTo>
                  <a:pt x="1395721" y="669608"/>
                </a:lnTo>
                <a:lnTo>
                  <a:pt x="1397311" y="674370"/>
                </a:lnTo>
                <a:lnTo>
                  <a:pt x="1398901" y="679133"/>
                </a:lnTo>
                <a:lnTo>
                  <a:pt x="1399855" y="683895"/>
                </a:lnTo>
                <a:lnTo>
                  <a:pt x="1401445" y="693738"/>
                </a:lnTo>
                <a:lnTo>
                  <a:pt x="1401763" y="703580"/>
                </a:lnTo>
                <a:lnTo>
                  <a:pt x="1401445" y="713105"/>
                </a:lnTo>
                <a:lnTo>
                  <a:pt x="1399855" y="722948"/>
                </a:lnTo>
                <a:lnTo>
                  <a:pt x="1398901" y="727710"/>
                </a:lnTo>
                <a:lnTo>
                  <a:pt x="1397311" y="732155"/>
                </a:lnTo>
                <a:lnTo>
                  <a:pt x="1395721" y="736918"/>
                </a:lnTo>
                <a:lnTo>
                  <a:pt x="1394131" y="741680"/>
                </a:lnTo>
                <a:lnTo>
                  <a:pt x="1392223" y="746443"/>
                </a:lnTo>
                <a:lnTo>
                  <a:pt x="1389997" y="750888"/>
                </a:lnTo>
                <a:lnTo>
                  <a:pt x="1387453" y="755015"/>
                </a:lnTo>
                <a:lnTo>
                  <a:pt x="1384909" y="759460"/>
                </a:lnTo>
                <a:lnTo>
                  <a:pt x="1382047" y="763905"/>
                </a:lnTo>
                <a:lnTo>
                  <a:pt x="1378867" y="767715"/>
                </a:lnTo>
                <a:lnTo>
                  <a:pt x="1375368" y="771525"/>
                </a:lnTo>
                <a:lnTo>
                  <a:pt x="1371870" y="775653"/>
                </a:lnTo>
                <a:lnTo>
                  <a:pt x="1123823" y="1022668"/>
                </a:lnTo>
                <a:lnTo>
                  <a:pt x="1123823" y="1030605"/>
                </a:lnTo>
                <a:lnTo>
                  <a:pt x="1123505" y="1038543"/>
                </a:lnTo>
                <a:lnTo>
                  <a:pt x="1122551" y="1046480"/>
                </a:lnTo>
                <a:lnTo>
                  <a:pt x="1121279" y="1053783"/>
                </a:lnTo>
                <a:lnTo>
                  <a:pt x="1120007" y="1061720"/>
                </a:lnTo>
                <a:lnTo>
                  <a:pt x="1117781" y="1069340"/>
                </a:lnTo>
                <a:lnTo>
                  <a:pt x="1115555" y="1076643"/>
                </a:lnTo>
                <a:lnTo>
                  <a:pt x="1112693" y="1084263"/>
                </a:lnTo>
                <a:lnTo>
                  <a:pt x="1109513" y="1091565"/>
                </a:lnTo>
                <a:lnTo>
                  <a:pt x="1106333" y="1098868"/>
                </a:lnTo>
                <a:lnTo>
                  <a:pt x="1102517" y="1105853"/>
                </a:lnTo>
                <a:lnTo>
                  <a:pt x="1098064" y="1112520"/>
                </a:lnTo>
                <a:lnTo>
                  <a:pt x="1093930" y="1119188"/>
                </a:lnTo>
                <a:lnTo>
                  <a:pt x="1088842" y="1125855"/>
                </a:lnTo>
                <a:lnTo>
                  <a:pt x="1083118" y="1132205"/>
                </a:lnTo>
                <a:lnTo>
                  <a:pt x="1077712" y="1138238"/>
                </a:lnTo>
                <a:lnTo>
                  <a:pt x="1071352" y="1143953"/>
                </a:lnTo>
                <a:lnTo>
                  <a:pt x="1064992" y="1149033"/>
                </a:lnTo>
                <a:lnTo>
                  <a:pt x="1058631" y="1154113"/>
                </a:lnTo>
                <a:lnTo>
                  <a:pt x="1051953" y="1158558"/>
                </a:lnTo>
                <a:lnTo>
                  <a:pt x="1045275" y="1163003"/>
                </a:lnTo>
                <a:lnTo>
                  <a:pt x="1038279" y="1166813"/>
                </a:lnTo>
                <a:lnTo>
                  <a:pt x="1031283" y="1169988"/>
                </a:lnTo>
                <a:lnTo>
                  <a:pt x="1023650" y="1173163"/>
                </a:lnTo>
                <a:lnTo>
                  <a:pt x="1023650" y="1562101"/>
                </a:lnTo>
                <a:lnTo>
                  <a:pt x="1023650" y="1567816"/>
                </a:lnTo>
                <a:lnTo>
                  <a:pt x="1022378" y="1573848"/>
                </a:lnTo>
                <a:lnTo>
                  <a:pt x="1021424" y="1579246"/>
                </a:lnTo>
                <a:lnTo>
                  <a:pt x="1019198" y="1584961"/>
                </a:lnTo>
                <a:lnTo>
                  <a:pt x="1016654" y="1590041"/>
                </a:lnTo>
                <a:lnTo>
                  <a:pt x="1013792" y="1594803"/>
                </a:lnTo>
                <a:lnTo>
                  <a:pt x="1010294" y="1599566"/>
                </a:lnTo>
                <a:lnTo>
                  <a:pt x="1006796" y="1603376"/>
                </a:lnTo>
                <a:lnTo>
                  <a:pt x="1002344" y="1607186"/>
                </a:lnTo>
                <a:lnTo>
                  <a:pt x="997892" y="1610361"/>
                </a:lnTo>
                <a:lnTo>
                  <a:pt x="993439" y="1613536"/>
                </a:lnTo>
                <a:lnTo>
                  <a:pt x="988033" y="1616076"/>
                </a:lnTo>
                <a:lnTo>
                  <a:pt x="982627" y="1617981"/>
                </a:lnTo>
                <a:lnTo>
                  <a:pt x="977221" y="1619568"/>
                </a:lnTo>
                <a:lnTo>
                  <a:pt x="971179" y="1620203"/>
                </a:lnTo>
                <a:lnTo>
                  <a:pt x="965455" y="1620838"/>
                </a:lnTo>
                <a:lnTo>
                  <a:pt x="959413" y="1620203"/>
                </a:lnTo>
                <a:lnTo>
                  <a:pt x="953370" y="1619568"/>
                </a:lnTo>
                <a:lnTo>
                  <a:pt x="947964" y="1617981"/>
                </a:lnTo>
                <a:lnTo>
                  <a:pt x="942558" y="1616076"/>
                </a:lnTo>
                <a:lnTo>
                  <a:pt x="937470" y="1613536"/>
                </a:lnTo>
                <a:lnTo>
                  <a:pt x="932700" y="1610361"/>
                </a:lnTo>
                <a:lnTo>
                  <a:pt x="927930" y="1607186"/>
                </a:lnTo>
                <a:lnTo>
                  <a:pt x="923795" y="1603376"/>
                </a:lnTo>
                <a:lnTo>
                  <a:pt x="919979" y="1599566"/>
                </a:lnTo>
                <a:lnTo>
                  <a:pt x="916799" y="1594803"/>
                </a:lnTo>
                <a:lnTo>
                  <a:pt x="913619" y="1590041"/>
                </a:lnTo>
                <a:lnTo>
                  <a:pt x="911393" y="1584961"/>
                </a:lnTo>
                <a:lnTo>
                  <a:pt x="909485" y="1579246"/>
                </a:lnTo>
                <a:lnTo>
                  <a:pt x="907895" y="1573848"/>
                </a:lnTo>
                <a:lnTo>
                  <a:pt x="906941" y="1567816"/>
                </a:lnTo>
                <a:lnTo>
                  <a:pt x="906623" y="1562101"/>
                </a:lnTo>
                <a:lnTo>
                  <a:pt x="906623" y="1173163"/>
                </a:lnTo>
                <a:lnTo>
                  <a:pt x="899627" y="1169988"/>
                </a:lnTo>
                <a:lnTo>
                  <a:pt x="892313" y="1166813"/>
                </a:lnTo>
                <a:lnTo>
                  <a:pt x="885316" y="1163003"/>
                </a:lnTo>
                <a:lnTo>
                  <a:pt x="878638" y="1158558"/>
                </a:lnTo>
                <a:lnTo>
                  <a:pt x="871960" y="1154113"/>
                </a:lnTo>
                <a:lnTo>
                  <a:pt x="865282" y="1149033"/>
                </a:lnTo>
                <a:lnTo>
                  <a:pt x="858922" y="1143953"/>
                </a:lnTo>
                <a:lnTo>
                  <a:pt x="852879" y="1138238"/>
                </a:lnTo>
                <a:lnTo>
                  <a:pt x="847473" y="1132205"/>
                </a:lnTo>
                <a:lnTo>
                  <a:pt x="842385" y="1125855"/>
                </a:lnTo>
                <a:lnTo>
                  <a:pt x="837297" y="1119505"/>
                </a:lnTo>
                <a:lnTo>
                  <a:pt x="832845" y="1113473"/>
                </a:lnTo>
                <a:lnTo>
                  <a:pt x="828393" y="1106488"/>
                </a:lnTo>
                <a:lnTo>
                  <a:pt x="824577" y="1099503"/>
                </a:lnTo>
                <a:lnTo>
                  <a:pt x="821397" y="1092835"/>
                </a:lnTo>
                <a:lnTo>
                  <a:pt x="818216" y="1085850"/>
                </a:lnTo>
                <a:lnTo>
                  <a:pt x="815354" y="1078230"/>
                </a:lnTo>
                <a:lnTo>
                  <a:pt x="813128" y="1071245"/>
                </a:lnTo>
                <a:lnTo>
                  <a:pt x="811220" y="1063625"/>
                </a:lnTo>
                <a:lnTo>
                  <a:pt x="809630" y="1056323"/>
                </a:lnTo>
                <a:lnTo>
                  <a:pt x="808040" y="1048703"/>
                </a:lnTo>
                <a:lnTo>
                  <a:pt x="807086" y="1041400"/>
                </a:lnTo>
                <a:lnTo>
                  <a:pt x="806768" y="1033463"/>
                </a:lnTo>
                <a:lnTo>
                  <a:pt x="806450" y="1025843"/>
                </a:lnTo>
                <a:lnTo>
                  <a:pt x="806768" y="1018540"/>
                </a:lnTo>
                <a:lnTo>
                  <a:pt x="807086" y="1010920"/>
                </a:lnTo>
                <a:lnTo>
                  <a:pt x="808040" y="1002983"/>
                </a:lnTo>
                <a:lnTo>
                  <a:pt x="809630" y="995680"/>
                </a:lnTo>
                <a:lnTo>
                  <a:pt x="811220" y="988060"/>
                </a:lnTo>
                <a:lnTo>
                  <a:pt x="813128" y="981075"/>
                </a:lnTo>
                <a:lnTo>
                  <a:pt x="815354" y="973455"/>
                </a:lnTo>
                <a:lnTo>
                  <a:pt x="818216" y="966470"/>
                </a:lnTo>
                <a:lnTo>
                  <a:pt x="821397" y="959485"/>
                </a:lnTo>
                <a:lnTo>
                  <a:pt x="824577" y="952183"/>
                </a:lnTo>
                <a:lnTo>
                  <a:pt x="828393" y="945515"/>
                </a:lnTo>
                <a:lnTo>
                  <a:pt x="832845" y="938848"/>
                </a:lnTo>
                <a:lnTo>
                  <a:pt x="837297" y="932180"/>
                </a:lnTo>
                <a:lnTo>
                  <a:pt x="842385" y="925830"/>
                </a:lnTo>
                <a:lnTo>
                  <a:pt x="847473" y="920115"/>
                </a:lnTo>
                <a:lnTo>
                  <a:pt x="852879" y="914083"/>
                </a:lnTo>
                <a:lnTo>
                  <a:pt x="859240" y="908368"/>
                </a:lnTo>
                <a:lnTo>
                  <a:pt x="865282" y="902653"/>
                </a:lnTo>
                <a:lnTo>
                  <a:pt x="871960" y="897890"/>
                </a:lnTo>
                <a:lnTo>
                  <a:pt x="878638" y="893445"/>
                </a:lnTo>
                <a:lnTo>
                  <a:pt x="885316" y="889000"/>
                </a:lnTo>
                <a:lnTo>
                  <a:pt x="892313" y="885508"/>
                </a:lnTo>
                <a:lnTo>
                  <a:pt x="899627" y="882015"/>
                </a:lnTo>
                <a:lnTo>
                  <a:pt x="906941" y="878840"/>
                </a:lnTo>
                <a:lnTo>
                  <a:pt x="914573" y="875983"/>
                </a:lnTo>
                <a:lnTo>
                  <a:pt x="921887" y="873760"/>
                </a:lnTo>
                <a:lnTo>
                  <a:pt x="929520" y="872173"/>
                </a:lnTo>
                <a:lnTo>
                  <a:pt x="936834" y="870585"/>
                </a:lnTo>
                <a:lnTo>
                  <a:pt x="944784" y="869315"/>
                </a:lnTo>
                <a:lnTo>
                  <a:pt x="952734" y="868363"/>
                </a:lnTo>
                <a:lnTo>
                  <a:pt x="960685" y="868045"/>
                </a:lnTo>
                <a:lnTo>
                  <a:pt x="967999" y="867728"/>
                </a:lnTo>
                <a:lnTo>
                  <a:pt x="1216364" y="620078"/>
                </a:lnTo>
                <a:lnTo>
                  <a:pt x="1219862" y="616585"/>
                </a:lnTo>
                <a:lnTo>
                  <a:pt x="1223996" y="613410"/>
                </a:lnTo>
                <a:lnTo>
                  <a:pt x="1228130" y="610235"/>
                </a:lnTo>
                <a:lnTo>
                  <a:pt x="1232264" y="607060"/>
                </a:lnTo>
                <a:lnTo>
                  <a:pt x="1236398" y="604520"/>
                </a:lnTo>
                <a:lnTo>
                  <a:pt x="1240851" y="601980"/>
                </a:lnTo>
                <a:lnTo>
                  <a:pt x="1245621" y="599758"/>
                </a:lnTo>
                <a:lnTo>
                  <a:pt x="1250073" y="597535"/>
                </a:lnTo>
                <a:lnTo>
                  <a:pt x="1254843" y="596265"/>
                </a:lnTo>
                <a:lnTo>
                  <a:pt x="1259295" y="594678"/>
                </a:lnTo>
                <a:lnTo>
                  <a:pt x="1264065" y="593408"/>
                </a:lnTo>
                <a:lnTo>
                  <a:pt x="1268835" y="592138"/>
                </a:lnTo>
                <a:lnTo>
                  <a:pt x="1278694" y="590868"/>
                </a:lnTo>
                <a:lnTo>
                  <a:pt x="1288552" y="590550"/>
                </a:lnTo>
                <a:close/>
                <a:moveTo>
                  <a:pt x="799395" y="26988"/>
                </a:moveTo>
                <a:lnTo>
                  <a:pt x="618825" y="785302"/>
                </a:lnTo>
                <a:lnTo>
                  <a:pt x="426196" y="592785"/>
                </a:lnTo>
                <a:lnTo>
                  <a:pt x="414454" y="608987"/>
                </a:lnTo>
                <a:lnTo>
                  <a:pt x="403030" y="625189"/>
                </a:lnTo>
                <a:lnTo>
                  <a:pt x="392240" y="641708"/>
                </a:lnTo>
                <a:lnTo>
                  <a:pt x="381450" y="658228"/>
                </a:lnTo>
                <a:lnTo>
                  <a:pt x="371295" y="674748"/>
                </a:lnTo>
                <a:lnTo>
                  <a:pt x="361775" y="691585"/>
                </a:lnTo>
                <a:lnTo>
                  <a:pt x="352254" y="709058"/>
                </a:lnTo>
                <a:lnTo>
                  <a:pt x="343369" y="726213"/>
                </a:lnTo>
                <a:lnTo>
                  <a:pt x="336387" y="741144"/>
                </a:lnTo>
                <a:lnTo>
                  <a:pt x="329088" y="756393"/>
                </a:lnTo>
                <a:lnTo>
                  <a:pt x="322741" y="771642"/>
                </a:lnTo>
                <a:lnTo>
                  <a:pt x="316711" y="786573"/>
                </a:lnTo>
                <a:lnTo>
                  <a:pt x="310365" y="801822"/>
                </a:lnTo>
                <a:lnTo>
                  <a:pt x="304652" y="817706"/>
                </a:lnTo>
                <a:lnTo>
                  <a:pt x="299257" y="832955"/>
                </a:lnTo>
                <a:lnTo>
                  <a:pt x="294180" y="848839"/>
                </a:lnTo>
                <a:lnTo>
                  <a:pt x="289420" y="864723"/>
                </a:lnTo>
                <a:lnTo>
                  <a:pt x="284977" y="880290"/>
                </a:lnTo>
                <a:lnTo>
                  <a:pt x="280851" y="896174"/>
                </a:lnTo>
                <a:lnTo>
                  <a:pt x="276726" y="912376"/>
                </a:lnTo>
                <a:lnTo>
                  <a:pt x="273235" y="927942"/>
                </a:lnTo>
                <a:lnTo>
                  <a:pt x="270062" y="944144"/>
                </a:lnTo>
                <a:lnTo>
                  <a:pt x="267523" y="960346"/>
                </a:lnTo>
                <a:lnTo>
                  <a:pt x="264667" y="976548"/>
                </a:lnTo>
                <a:lnTo>
                  <a:pt x="262128" y="992433"/>
                </a:lnTo>
                <a:lnTo>
                  <a:pt x="260224" y="1008634"/>
                </a:lnTo>
                <a:lnTo>
                  <a:pt x="258637" y="1024836"/>
                </a:lnTo>
                <a:lnTo>
                  <a:pt x="257050" y="1041038"/>
                </a:lnTo>
                <a:lnTo>
                  <a:pt x="256098" y="1057240"/>
                </a:lnTo>
                <a:lnTo>
                  <a:pt x="255464" y="1073760"/>
                </a:lnTo>
                <a:lnTo>
                  <a:pt x="254829" y="1089962"/>
                </a:lnTo>
                <a:lnTo>
                  <a:pt x="254829" y="1105846"/>
                </a:lnTo>
                <a:lnTo>
                  <a:pt x="254829" y="1122683"/>
                </a:lnTo>
                <a:lnTo>
                  <a:pt x="255464" y="1138568"/>
                </a:lnTo>
                <a:lnTo>
                  <a:pt x="256416" y="1155087"/>
                </a:lnTo>
                <a:lnTo>
                  <a:pt x="257050" y="1171289"/>
                </a:lnTo>
                <a:lnTo>
                  <a:pt x="258637" y="1187491"/>
                </a:lnTo>
                <a:lnTo>
                  <a:pt x="260224" y="1203693"/>
                </a:lnTo>
                <a:lnTo>
                  <a:pt x="262128" y="1219895"/>
                </a:lnTo>
                <a:lnTo>
                  <a:pt x="264667" y="1236097"/>
                </a:lnTo>
                <a:lnTo>
                  <a:pt x="267523" y="1251981"/>
                </a:lnTo>
                <a:lnTo>
                  <a:pt x="270379" y="1268183"/>
                </a:lnTo>
                <a:lnTo>
                  <a:pt x="273552" y="1284385"/>
                </a:lnTo>
                <a:lnTo>
                  <a:pt x="277361" y="1300269"/>
                </a:lnTo>
                <a:lnTo>
                  <a:pt x="281169" y="1316153"/>
                </a:lnTo>
                <a:lnTo>
                  <a:pt x="284977" y="1332038"/>
                </a:lnTo>
                <a:lnTo>
                  <a:pt x="289737" y="1347922"/>
                </a:lnTo>
                <a:lnTo>
                  <a:pt x="294497" y="1363488"/>
                </a:lnTo>
                <a:lnTo>
                  <a:pt x="299575" y="1379373"/>
                </a:lnTo>
                <a:lnTo>
                  <a:pt x="305287" y="1394622"/>
                </a:lnTo>
                <a:lnTo>
                  <a:pt x="310682" y="1410188"/>
                </a:lnTo>
                <a:lnTo>
                  <a:pt x="317029" y="1425437"/>
                </a:lnTo>
                <a:lnTo>
                  <a:pt x="323376" y="1440686"/>
                </a:lnTo>
                <a:lnTo>
                  <a:pt x="330040" y="1456252"/>
                </a:lnTo>
                <a:lnTo>
                  <a:pt x="337022" y="1471184"/>
                </a:lnTo>
                <a:lnTo>
                  <a:pt x="344003" y="1486115"/>
                </a:lnTo>
                <a:lnTo>
                  <a:pt x="351620" y="1501046"/>
                </a:lnTo>
                <a:lnTo>
                  <a:pt x="359553" y="1515660"/>
                </a:lnTo>
                <a:lnTo>
                  <a:pt x="367804" y="1530273"/>
                </a:lnTo>
                <a:lnTo>
                  <a:pt x="376373" y="1544887"/>
                </a:lnTo>
                <a:lnTo>
                  <a:pt x="384941" y="1558865"/>
                </a:lnTo>
                <a:lnTo>
                  <a:pt x="394461" y="1573161"/>
                </a:lnTo>
                <a:lnTo>
                  <a:pt x="403982" y="1587139"/>
                </a:lnTo>
                <a:lnTo>
                  <a:pt x="413819" y="1601117"/>
                </a:lnTo>
                <a:lnTo>
                  <a:pt x="423657" y="1614777"/>
                </a:lnTo>
                <a:lnTo>
                  <a:pt x="434130" y="1628120"/>
                </a:lnTo>
                <a:lnTo>
                  <a:pt x="444919" y="1641780"/>
                </a:lnTo>
                <a:lnTo>
                  <a:pt x="455709" y="1655123"/>
                </a:lnTo>
                <a:lnTo>
                  <a:pt x="466816" y="1668148"/>
                </a:lnTo>
                <a:lnTo>
                  <a:pt x="478558" y="1680856"/>
                </a:lnTo>
                <a:lnTo>
                  <a:pt x="490300" y="1693563"/>
                </a:lnTo>
                <a:lnTo>
                  <a:pt x="502676" y="1706270"/>
                </a:lnTo>
                <a:lnTo>
                  <a:pt x="512832" y="1716119"/>
                </a:lnTo>
                <a:lnTo>
                  <a:pt x="522987" y="1725967"/>
                </a:lnTo>
                <a:lnTo>
                  <a:pt x="533776" y="1735497"/>
                </a:lnTo>
                <a:lnTo>
                  <a:pt x="544249" y="1744710"/>
                </a:lnTo>
                <a:lnTo>
                  <a:pt x="555039" y="1753923"/>
                </a:lnTo>
                <a:lnTo>
                  <a:pt x="565511" y="1762818"/>
                </a:lnTo>
                <a:lnTo>
                  <a:pt x="587725" y="1780291"/>
                </a:lnTo>
                <a:lnTo>
                  <a:pt x="609939" y="1796811"/>
                </a:lnTo>
                <a:lnTo>
                  <a:pt x="633106" y="1812695"/>
                </a:lnTo>
                <a:lnTo>
                  <a:pt x="656589" y="1827626"/>
                </a:lnTo>
                <a:lnTo>
                  <a:pt x="680073" y="1841604"/>
                </a:lnTo>
                <a:lnTo>
                  <a:pt x="704509" y="1854629"/>
                </a:lnTo>
                <a:lnTo>
                  <a:pt x="728944" y="1867337"/>
                </a:lnTo>
                <a:lnTo>
                  <a:pt x="753697" y="1878774"/>
                </a:lnTo>
                <a:lnTo>
                  <a:pt x="778768" y="1889257"/>
                </a:lnTo>
                <a:lnTo>
                  <a:pt x="804155" y="1899741"/>
                </a:lnTo>
                <a:lnTo>
                  <a:pt x="829543" y="1908636"/>
                </a:lnTo>
                <a:lnTo>
                  <a:pt x="855566" y="1916896"/>
                </a:lnTo>
                <a:lnTo>
                  <a:pt x="881906" y="1923885"/>
                </a:lnTo>
                <a:lnTo>
                  <a:pt x="908245" y="1930556"/>
                </a:lnTo>
                <a:lnTo>
                  <a:pt x="934585" y="1936592"/>
                </a:lnTo>
                <a:lnTo>
                  <a:pt x="961242" y="1941357"/>
                </a:lnTo>
                <a:lnTo>
                  <a:pt x="988217" y="1945805"/>
                </a:lnTo>
                <a:lnTo>
                  <a:pt x="1014874" y="1948982"/>
                </a:lnTo>
                <a:lnTo>
                  <a:pt x="1042165" y="1951206"/>
                </a:lnTo>
                <a:lnTo>
                  <a:pt x="1068823" y="1952794"/>
                </a:lnTo>
                <a:lnTo>
                  <a:pt x="1095797" y="1953112"/>
                </a:lnTo>
                <a:lnTo>
                  <a:pt x="1123089" y="1953112"/>
                </a:lnTo>
                <a:lnTo>
                  <a:pt x="1150063" y="1951841"/>
                </a:lnTo>
                <a:lnTo>
                  <a:pt x="1177355" y="1950253"/>
                </a:lnTo>
                <a:lnTo>
                  <a:pt x="1204012" y="1947711"/>
                </a:lnTo>
                <a:lnTo>
                  <a:pt x="1231304" y="1944217"/>
                </a:lnTo>
                <a:lnTo>
                  <a:pt x="1257961" y="1939451"/>
                </a:lnTo>
                <a:lnTo>
                  <a:pt x="1284618" y="1934368"/>
                </a:lnTo>
                <a:lnTo>
                  <a:pt x="1311275" y="1928015"/>
                </a:lnTo>
                <a:lnTo>
                  <a:pt x="1258913" y="2147853"/>
                </a:lnTo>
                <a:lnTo>
                  <a:pt x="1246219" y="2200588"/>
                </a:lnTo>
                <a:lnTo>
                  <a:pt x="1220514" y="2203130"/>
                </a:lnTo>
                <a:lnTo>
                  <a:pt x="1195126" y="2205989"/>
                </a:lnTo>
                <a:lnTo>
                  <a:pt x="1169104" y="2207895"/>
                </a:lnTo>
                <a:lnTo>
                  <a:pt x="1143082" y="2209166"/>
                </a:lnTo>
                <a:lnTo>
                  <a:pt x="1117694" y="2209801"/>
                </a:lnTo>
                <a:lnTo>
                  <a:pt x="1091672" y="2209801"/>
                </a:lnTo>
                <a:lnTo>
                  <a:pt x="1065649" y="2209483"/>
                </a:lnTo>
                <a:lnTo>
                  <a:pt x="1039627" y="2208530"/>
                </a:lnTo>
                <a:lnTo>
                  <a:pt x="1013287" y="2206307"/>
                </a:lnTo>
                <a:lnTo>
                  <a:pt x="987265" y="2204083"/>
                </a:lnTo>
                <a:lnTo>
                  <a:pt x="961242" y="2201224"/>
                </a:lnTo>
                <a:lnTo>
                  <a:pt x="935537" y="2197411"/>
                </a:lnTo>
                <a:lnTo>
                  <a:pt x="909832" y="2193282"/>
                </a:lnTo>
                <a:lnTo>
                  <a:pt x="883810" y="2188199"/>
                </a:lnTo>
                <a:lnTo>
                  <a:pt x="857787" y="2182798"/>
                </a:lnTo>
                <a:lnTo>
                  <a:pt x="832400" y="2176762"/>
                </a:lnTo>
                <a:lnTo>
                  <a:pt x="832717" y="2174856"/>
                </a:lnTo>
                <a:lnTo>
                  <a:pt x="814946" y="2170091"/>
                </a:lnTo>
                <a:lnTo>
                  <a:pt x="797808" y="2165325"/>
                </a:lnTo>
                <a:lnTo>
                  <a:pt x="780037" y="2160242"/>
                </a:lnTo>
                <a:lnTo>
                  <a:pt x="762583" y="2154842"/>
                </a:lnTo>
                <a:lnTo>
                  <a:pt x="745446" y="2149441"/>
                </a:lnTo>
                <a:lnTo>
                  <a:pt x="727992" y="2143087"/>
                </a:lnTo>
                <a:lnTo>
                  <a:pt x="710856" y="2136734"/>
                </a:lnTo>
                <a:lnTo>
                  <a:pt x="693719" y="2130380"/>
                </a:lnTo>
                <a:lnTo>
                  <a:pt x="676900" y="2123391"/>
                </a:lnTo>
                <a:lnTo>
                  <a:pt x="660080" y="2116084"/>
                </a:lnTo>
                <a:lnTo>
                  <a:pt x="642943" y="2108777"/>
                </a:lnTo>
                <a:lnTo>
                  <a:pt x="626441" y="2100835"/>
                </a:lnTo>
                <a:lnTo>
                  <a:pt x="609939" y="2092893"/>
                </a:lnTo>
                <a:lnTo>
                  <a:pt x="593437" y="2084633"/>
                </a:lnTo>
                <a:lnTo>
                  <a:pt x="577253" y="2076056"/>
                </a:lnTo>
                <a:lnTo>
                  <a:pt x="561385" y="2067478"/>
                </a:lnTo>
                <a:lnTo>
                  <a:pt x="545201" y="2057948"/>
                </a:lnTo>
                <a:lnTo>
                  <a:pt x="529016" y="2048417"/>
                </a:lnTo>
                <a:lnTo>
                  <a:pt x="513149" y="2038887"/>
                </a:lnTo>
                <a:lnTo>
                  <a:pt x="497916" y="2028721"/>
                </a:lnTo>
                <a:lnTo>
                  <a:pt x="482049" y="2018555"/>
                </a:lnTo>
                <a:lnTo>
                  <a:pt x="466816" y="2007754"/>
                </a:lnTo>
                <a:lnTo>
                  <a:pt x="451901" y="1996952"/>
                </a:lnTo>
                <a:lnTo>
                  <a:pt x="436668" y="1985833"/>
                </a:lnTo>
                <a:lnTo>
                  <a:pt x="422070" y="1974397"/>
                </a:lnTo>
                <a:lnTo>
                  <a:pt x="407155" y="1962642"/>
                </a:lnTo>
                <a:lnTo>
                  <a:pt x="392557" y="1950888"/>
                </a:lnTo>
                <a:lnTo>
                  <a:pt x="378277" y="1938498"/>
                </a:lnTo>
                <a:lnTo>
                  <a:pt x="364313" y="1926109"/>
                </a:lnTo>
                <a:lnTo>
                  <a:pt x="350033" y="1913083"/>
                </a:lnTo>
                <a:lnTo>
                  <a:pt x="336387" y="1900058"/>
                </a:lnTo>
                <a:lnTo>
                  <a:pt x="322424" y="1886716"/>
                </a:lnTo>
                <a:lnTo>
                  <a:pt x="305604" y="1869243"/>
                </a:lnTo>
                <a:lnTo>
                  <a:pt x="289420" y="1852088"/>
                </a:lnTo>
                <a:lnTo>
                  <a:pt x="273235" y="1833980"/>
                </a:lnTo>
                <a:lnTo>
                  <a:pt x="258002" y="1815554"/>
                </a:lnTo>
                <a:lnTo>
                  <a:pt x="242452" y="1797446"/>
                </a:lnTo>
                <a:lnTo>
                  <a:pt x="228172" y="1779020"/>
                </a:lnTo>
                <a:lnTo>
                  <a:pt x="213891" y="1760277"/>
                </a:lnTo>
                <a:lnTo>
                  <a:pt x="200245" y="1741216"/>
                </a:lnTo>
                <a:lnTo>
                  <a:pt x="187234" y="1721837"/>
                </a:lnTo>
                <a:lnTo>
                  <a:pt x="174223" y="1702141"/>
                </a:lnTo>
                <a:lnTo>
                  <a:pt x="161846" y="1682444"/>
                </a:lnTo>
                <a:lnTo>
                  <a:pt x="150105" y="1662748"/>
                </a:lnTo>
                <a:lnTo>
                  <a:pt x="138363" y="1642734"/>
                </a:lnTo>
                <a:lnTo>
                  <a:pt x="127573" y="1622402"/>
                </a:lnTo>
                <a:lnTo>
                  <a:pt x="117101" y="1602388"/>
                </a:lnTo>
                <a:lnTo>
                  <a:pt x="106946" y="1581420"/>
                </a:lnTo>
                <a:lnTo>
                  <a:pt x="97425" y="1560453"/>
                </a:lnTo>
                <a:lnTo>
                  <a:pt x="87905" y="1539486"/>
                </a:lnTo>
                <a:lnTo>
                  <a:pt x="79336" y="1518836"/>
                </a:lnTo>
                <a:lnTo>
                  <a:pt x="71085" y="1497551"/>
                </a:lnTo>
                <a:lnTo>
                  <a:pt x="63152" y="1476267"/>
                </a:lnTo>
                <a:lnTo>
                  <a:pt x="56170" y="1454664"/>
                </a:lnTo>
                <a:lnTo>
                  <a:pt x="49189" y="1432744"/>
                </a:lnTo>
                <a:lnTo>
                  <a:pt x="42842" y="1411141"/>
                </a:lnTo>
                <a:lnTo>
                  <a:pt x="36495" y="1389539"/>
                </a:lnTo>
                <a:lnTo>
                  <a:pt x="31100" y="1367618"/>
                </a:lnTo>
                <a:lnTo>
                  <a:pt x="25705" y="1345380"/>
                </a:lnTo>
                <a:lnTo>
                  <a:pt x="21262" y="1323460"/>
                </a:lnTo>
                <a:lnTo>
                  <a:pt x="17137" y="1301222"/>
                </a:lnTo>
                <a:lnTo>
                  <a:pt x="13328" y="1278984"/>
                </a:lnTo>
                <a:lnTo>
                  <a:pt x="10155" y="1256746"/>
                </a:lnTo>
                <a:lnTo>
                  <a:pt x="7299" y="1234508"/>
                </a:lnTo>
                <a:lnTo>
                  <a:pt x="5077" y="1211953"/>
                </a:lnTo>
                <a:lnTo>
                  <a:pt x="2856" y="1189397"/>
                </a:lnTo>
                <a:lnTo>
                  <a:pt x="1587" y="1167159"/>
                </a:lnTo>
                <a:lnTo>
                  <a:pt x="317" y="1144604"/>
                </a:lnTo>
                <a:lnTo>
                  <a:pt x="0" y="1122048"/>
                </a:lnTo>
                <a:lnTo>
                  <a:pt x="0" y="1099810"/>
                </a:lnTo>
                <a:lnTo>
                  <a:pt x="0" y="1077254"/>
                </a:lnTo>
                <a:lnTo>
                  <a:pt x="635" y="1054699"/>
                </a:lnTo>
                <a:lnTo>
                  <a:pt x="2221" y="1032461"/>
                </a:lnTo>
                <a:lnTo>
                  <a:pt x="3808" y="1009905"/>
                </a:lnTo>
                <a:lnTo>
                  <a:pt x="5712" y="987350"/>
                </a:lnTo>
                <a:lnTo>
                  <a:pt x="8568" y="965429"/>
                </a:lnTo>
                <a:lnTo>
                  <a:pt x="11742" y="942874"/>
                </a:lnTo>
                <a:lnTo>
                  <a:pt x="14915" y="920636"/>
                </a:lnTo>
                <a:lnTo>
                  <a:pt x="19041" y="898398"/>
                </a:lnTo>
                <a:lnTo>
                  <a:pt x="23484" y="876478"/>
                </a:lnTo>
                <a:lnTo>
                  <a:pt x="28244" y="854240"/>
                </a:lnTo>
                <a:lnTo>
                  <a:pt x="33639" y="832319"/>
                </a:lnTo>
                <a:lnTo>
                  <a:pt x="39351" y="810717"/>
                </a:lnTo>
                <a:lnTo>
                  <a:pt x="45380" y="788479"/>
                </a:lnTo>
                <a:lnTo>
                  <a:pt x="52045" y="766876"/>
                </a:lnTo>
                <a:lnTo>
                  <a:pt x="59344" y="745591"/>
                </a:lnTo>
                <a:lnTo>
                  <a:pt x="66643" y="723989"/>
                </a:lnTo>
                <a:lnTo>
                  <a:pt x="74894" y="702704"/>
                </a:lnTo>
                <a:lnTo>
                  <a:pt x="83145" y="681737"/>
                </a:lnTo>
                <a:lnTo>
                  <a:pt x="92348" y="660452"/>
                </a:lnTo>
                <a:lnTo>
                  <a:pt x="101868" y="639802"/>
                </a:lnTo>
                <a:lnTo>
                  <a:pt x="111706" y="619153"/>
                </a:lnTo>
                <a:lnTo>
                  <a:pt x="121861" y="598821"/>
                </a:lnTo>
                <a:lnTo>
                  <a:pt x="132333" y="578171"/>
                </a:lnTo>
                <a:lnTo>
                  <a:pt x="143758" y="558157"/>
                </a:lnTo>
                <a:lnTo>
                  <a:pt x="155182" y="538143"/>
                </a:lnTo>
                <a:lnTo>
                  <a:pt x="165337" y="521623"/>
                </a:lnTo>
                <a:lnTo>
                  <a:pt x="175810" y="505422"/>
                </a:lnTo>
                <a:lnTo>
                  <a:pt x="186282" y="489220"/>
                </a:lnTo>
                <a:lnTo>
                  <a:pt x="197389" y="473018"/>
                </a:lnTo>
                <a:lnTo>
                  <a:pt x="208814" y="457451"/>
                </a:lnTo>
                <a:lnTo>
                  <a:pt x="220238" y="441567"/>
                </a:lnTo>
                <a:lnTo>
                  <a:pt x="231980" y="425683"/>
                </a:lnTo>
                <a:lnTo>
                  <a:pt x="244039" y="410434"/>
                </a:lnTo>
                <a:lnTo>
                  <a:pt x="41255" y="207115"/>
                </a:lnTo>
                <a:lnTo>
                  <a:pt x="799395" y="26988"/>
                </a:lnTo>
                <a:close/>
                <a:moveTo>
                  <a:pt x="1115113" y="0"/>
                </a:moveTo>
                <a:lnTo>
                  <a:pt x="1141155" y="953"/>
                </a:lnTo>
                <a:lnTo>
                  <a:pt x="1167196" y="1906"/>
                </a:lnTo>
                <a:lnTo>
                  <a:pt x="1193555" y="3494"/>
                </a:lnTo>
                <a:lnTo>
                  <a:pt x="1219596" y="6035"/>
                </a:lnTo>
                <a:lnTo>
                  <a:pt x="1245320" y="9212"/>
                </a:lnTo>
                <a:lnTo>
                  <a:pt x="1271044" y="12706"/>
                </a:lnTo>
                <a:lnTo>
                  <a:pt x="1297085" y="17152"/>
                </a:lnTo>
                <a:lnTo>
                  <a:pt x="1323126" y="21599"/>
                </a:lnTo>
                <a:lnTo>
                  <a:pt x="1348532" y="27317"/>
                </a:lnTo>
                <a:lnTo>
                  <a:pt x="1374574" y="33670"/>
                </a:lnTo>
                <a:lnTo>
                  <a:pt x="1392676" y="38434"/>
                </a:lnTo>
                <a:lnTo>
                  <a:pt x="1410460" y="42881"/>
                </a:lnTo>
                <a:lnTo>
                  <a:pt x="1428244" y="48599"/>
                </a:lnTo>
                <a:lnTo>
                  <a:pt x="1445711" y="53999"/>
                </a:lnTo>
                <a:lnTo>
                  <a:pt x="1463495" y="60034"/>
                </a:lnTo>
                <a:lnTo>
                  <a:pt x="1480962" y="66387"/>
                </a:lnTo>
                <a:lnTo>
                  <a:pt x="1498746" y="72422"/>
                </a:lnTo>
                <a:lnTo>
                  <a:pt x="1515578" y="79092"/>
                </a:lnTo>
                <a:lnTo>
                  <a:pt x="1532727" y="86398"/>
                </a:lnTo>
                <a:lnTo>
                  <a:pt x="1549876" y="93703"/>
                </a:lnTo>
                <a:lnTo>
                  <a:pt x="1566708" y="101327"/>
                </a:lnTo>
                <a:lnTo>
                  <a:pt x="1583222" y="109585"/>
                </a:lnTo>
                <a:lnTo>
                  <a:pt x="1600053" y="117526"/>
                </a:lnTo>
                <a:lnTo>
                  <a:pt x="1616250" y="126103"/>
                </a:lnTo>
                <a:lnTo>
                  <a:pt x="1632764" y="134679"/>
                </a:lnTo>
                <a:lnTo>
                  <a:pt x="1648960" y="143890"/>
                </a:lnTo>
                <a:lnTo>
                  <a:pt x="1665157" y="152784"/>
                </a:lnTo>
                <a:lnTo>
                  <a:pt x="1681035" y="162631"/>
                </a:lnTo>
                <a:lnTo>
                  <a:pt x="1696597" y="172478"/>
                </a:lnTo>
                <a:lnTo>
                  <a:pt x="1712158" y="182325"/>
                </a:lnTo>
                <a:lnTo>
                  <a:pt x="1727402" y="193124"/>
                </a:lnTo>
                <a:lnTo>
                  <a:pt x="1742645" y="203606"/>
                </a:lnTo>
                <a:lnTo>
                  <a:pt x="1757572" y="214406"/>
                </a:lnTo>
                <a:lnTo>
                  <a:pt x="1772498" y="225206"/>
                </a:lnTo>
                <a:lnTo>
                  <a:pt x="1787106" y="236641"/>
                </a:lnTo>
                <a:lnTo>
                  <a:pt x="1801715" y="248711"/>
                </a:lnTo>
                <a:lnTo>
                  <a:pt x="1816323" y="260464"/>
                </a:lnTo>
                <a:lnTo>
                  <a:pt x="1830614" y="272534"/>
                </a:lnTo>
                <a:lnTo>
                  <a:pt x="1844270" y="284922"/>
                </a:lnTo>
                <a:lnTo>
                  <a:pt x="1857926" y="297310"/>
                </a:lnTo>
                <a:lnTo>
                  <a:pt x="1871582" y="310333"/>
                </a:lnTo>
                <a:lnTo>
                  <a:pt x="1884920" y="323356"/>
                </a:lnTo>
                <a:lnTo>
                  <a:pt x="1901751" y="340826"/>
                </a:lnTo>
                <a:lnTo>
                  <a:pt x="1918265" y="358296"/>
                </a:lnTo>
                <a:lnTo>
                  <a:pt x="1934144" y="376084"/>
                </a:lnTo>
                <a:lnTo>
                  <a:pt x="1949706" y="394190"/>
                </a:lnTo>
                <a:lnTo>
                  <a:pt x="1964632" y="412295"/>
                </a:lnTo>
                <a:lnTo>
                  <a:pt x="1979240" y="431036"/>
                </a:lnTo>
                <a:lnTo>
                  <a:pt x="1993531" y="449776"/>
                </a:lnTo>
                <a:lnTo>
                  <a:pt x="2007187" y="468835"/>
                </a:lnTo>
                <a:lnTo>
                  <a:pt x="2020525" y="487893"/>
                </a:lnTo>
                <a:lnTo>
                  <a:pt x="2033228" y="507587"/>
                </a:lnTo>
                <a:lnTo>
                  <a:pt x="2045931" y="527280"/>
                </a:lnTo>
                <a:lnTo>
                  <a:pt x="2057682" y="546974"/>
                </a:lnTo>
                <a:lnTo>
                  <a:pt x="2069114" y="567303"/>
                </a:lnTo>
                <a:lnTo>
                  <a:pt x="2080230" y="587314"/>
                </a:lnTo>
                <a:lnTo>
                  <a:pt x="2090710" y="607643"/>
                </a:lnTo>
                <a:lnTo>
                  <a:pt x="2100555" y="628607"/>
                </a:lnTo>
                <a:lnTo>
                  <a:pt x="2110399" y="648936"/>
                </a:lnTo>
                <a:lnTo>
                  <a:pt x="2119609" y="670218"/>
                </a:lnTo>
                <a:lnTo>
                  <a:pt x="2128184" y="691182"/>
                </a:lnTo>
                <a:lnTo>
                  <a:pt x="2136441" y="712464"/>
                </a:lnTo>
                <a:lnTo>
                  <a:pt x="2144380" y="733745"/>
                </a:lnTo>
                <a:lnTo>
                  <a:pt x="2151684" y="755345"/>
                </a:lnTo>
                <a:lnTo>
                  <a:pt x="2158354" y="776627"/>
                </a:lnTo>
                <a:lnTo>
                  <a:pt x="2165023" y="798544"/>
                </a:lnTo>
                <a:lnTo>
                  <a:pt x="2171057" y="820461"/>
                </a:lnTo>
                <a:lnTo>
                  <a:pt x="2176455" y="842378"/>
                </a:lnTo>
                <a:lnTo>
                  <a:pt x="2181537" y="863977"/>
                </a:lnTo>
                <a:lnTo>
                  <a:pt x="2186300" y="886530"/>
                </a:lnTo>
                <a:lnTo>
                  <a:pt x="2190429" y="908447"/>
                </a:lnTo>
                <a:lnTo>
                  <a:pt x="2194240" y="930681"/>
                </a:lnTo>
                <a:lnTo>
                  <a:pt x="2197416" y="952916"/>
                </a:lnTo>
                <a:lnTo>
                  <a:pt x="2200591" y="975151"/>
                </a:lnTo>
                <a:lnTo>
                  <a:pt x="2202814" y="997703"/>
                </a:lnTo>
                <a:lnTo>
                  <a:pt x="2204402" y="1019938"/>
                </a:lnTo>
                <a:lnTo>
                  <a:pt x="2205990" y="1042490"/>
                </a:lnTo>
                <a:lnTo>
                  <a:pt x="2207260" y="1065043"/>
                </a:lnTo>
                <a:lnTo>
                  <a:pt x="2207578" y="1087277"/>
                </a:lnTo>
                <a:lnTo>
                  <a:pt x="2208213" y="1109830"/>
                </a:lnTo>
                <a:lnTo>
                  <a:pt x="2207578" y="1132382"/>
                </a:lnTo>
                <a:lnTo>
                  <a:pt x="2206943" y="1154617"/>
                </a:lnTo>
                <a:lnTo>
                  <a:pt x="2205673" y="1177169"/>
                </a:lnTo>
                <a:lnTo>
                  <a:pt x="2203767" y="1199721"/>
                </a:lnTo>
                <a:lnTo>
                  <a:pt x="2201862" y="1221956"/>
                </a:lnTo>
                <a:lnTo>
                  <a:pt x="2199003" y="1244508"/>
                </a:lnTo>
                <a:lnTo>
                  <a:pt x="2195828" y="1267061"/>
                </a:lnTo>
                <a:lnTo>
                  <a:pt x="2192652" y="1288978"/>
                </a:lnTo>
                <a:lnTo>
                  <a:pt x="2188841" y="1310895"/>
                </a:lnTo>
                <a:lnTo>
                  <a:pt x="2184077" y="1333447"/>
                </a:lnTo>
                <a:lnTo>
                  <a:pt x="2179314" y="1355047"/>
                </a:lnTo>
                <a:lnTo>
                  <a:pt x="2173915" y="1377281"/>
                </a:lnTo>
                <a:lnTo>
                  <a:pt x="2168198" y="1399198"/>
                </a:lnTo>
                <a:lnTo>
                  <a:pt x="2162165" y="1420798"/>
                </a:lnTo>
                <a:lnTo>
                  <a:pt x="2155178" y="1442397"/>
                </a:lnTo>
                <a:lnTo>
                  <a:pt x="2148191" y="1464314"/>
                </a:lnTo>
                <a:lnTo>
                  <a:pt x="2140887" y="1485596"/>
                </a:lnTo>
                <a:lnTo>
                  <a:pt x="2132630" y="1506878"/>
                </a:lnTo>
                <a:lnTo>
                  <a:pt x="2124055" y="1527842"/>
                </a:lnTo>
                <a:lnTo>
                  <a:pt x="2115163" y="1548806"/>
                </a:lnTo>
                <a:lnTo>
                  <a:pt x="2105636" y="1569770"/>
                </a:lnTo>
                <a:lnTo>
                  <a:pt x="2095791" y="1590735"/>
                </a:lnTo>
                <a:lnTo>
                  <a:pt x="2085628" y="1611063"/>
                </a:lnTo>
                <a:lnTo>
                  <a:pt x="2075148" y="1631710"/>
                </a:lnTo>
                <a:lnTo>
                  <a:pt x="2063716" y="1651721"/>
                </a:lnTo>
                <a:lnTo>
                  <a:pt x="2052283" y="1671732"/>
                </a:lnTo>
                <a:lnTo>
                  <a:pt x="2041803" y="1687932"/>
                </a:lnTo>
                <a:lnTo>
                  <a:pt x="2031640" y="1704449"/>
                </a:lnTo>
                <a:lnTo>
                  <a:pt x="2021160" y="1720649"/>
                </a:lnTo>
                <a:lnTo>
                  <a:pt x="2010045" y="1736848"/>
                </a:lnTo>
                <a:lnTo>
                  <a:pt x="1998930" y="1752413"/>
                </a:lnTo>
                <a:lnTo>
                  <a:pt x="1987180" y="1768295"/>
                </a:lnTo>
                <a:lnTo>
                  <a:pt x="1975429" y="1783541"/>
                </a:lnTo>
                <a:lnTo>
                  <a:pt x="1963044" y="1798788"/>
                </a:lnTo>
                <a:lnTo>
                  <a:pt x="2166293" y="2002394"/>
                </a:lnTo>
                <a:lnTo>
                  <a:pt x="1407602" y="2182813"/>
                </a:lnTo>
                <a:lnTo>
                  <a:pt x="1588303" y="1424292"/>
                </a:lnTo>
                <a:lnTo>
                  <a:pt x="1780755" y="1616463"/>
                </a:lnTo>
                <a:lnTo>
                  <a:pt x="1792823" y="1600899"/>
                </a:lnTo>
                <a:lnTo>
                  <a:pt x="1804255" y="1584699"/>
                </a:lnTo>
                <a:lnTo>
                  <a:pt x="1815053" y="1568182"/>
                </a:lnTo>
                <a:lnTo>
                  <a:pt x="1825851" y="1551665"/>
                </a:lnTo>
                <a:lnTo>
                  <a:pt x="1836013" y="1534830"/>
                </a:lnTo>
                <a:lnTo>
                  <a:pt x="1845540" y="1517678"/>
                </a:lnTo>
                <a:lnTo>
                  <a:pt x="1855068" y="1500525"/>
                </a:lnTo>
                <a:lnTo>
                  <a:pt x="1863960" y="1483055"/>
                </a:lnTo>
                <a:lnTo>
                  <a:pt x="1870946" y="1468126"/>
                </a:lnTo>
                <a:lnTo>
                  <a:pt x="1878251" y="1453197"/>
                </a:lnTo>
                <a:lnTo>
                  <a:pt x="1884602" y="1438268"/>
                </a:lnTo>
                <a:lnTo>
                  <a:pt x="1891271" y="1422704"/>
                </a:lnTo>
                <a:lnTo>
                  <a:pt x="1896988" y="1407457"/>
                </a:lnTo>
                <a:lnTo>
                  <a:pt x="1902704" y="1392210"/>
                </a:lnTo>
                <a:lnTo>
                  <a:pt x="1908103" y="1376328"/>
                </a:lnTo>
                <a:lnTo>
                  <a:pt x="1913184" y="1360764"/>
                </a:lnTo>
                <a:lnTo>
                  <a:pt x="1917948" y="1344882"/>
                </a:lnTo>
                <a:lnTo>
                  <a:pt x="1922712" y="1329000"/>
                </a:lnTo>
                <a:lnTo>
                  <a:pt x="1926522" y="1313436"/>
                </a:lnTo>
                <a:lnTo>
                  <a:pt x="1930651" y="1297554"/>
                </a:lnTo>
                <a:lnTo>
                  <a:pt x="1934144" y="1281354"/>
                </a:lnTo>
                <a:lnTo>
                  <a:pt x="1937320" y="1265473"/>
                </a:lnTo>
                <a:lnTo>
                  <a:pt x="1940496" y="1249591"/>
                </a:lnTo>
                <a:lnTo>
                  <a:pt x="1942719" y="1233391"/>
                </a:lnTo>
                <a:lnTo>
                  <a:pt x="1944942" y="1217191"/>
                </a:lnTo>
                <a:lnTo>
                  <a:pt x="1947165" y="1200992"/>
                </a:lnTo>
                <a:lnTo>
                  <a:pt x="1949070" y="1184475"/>
                </a:lnTo>
                <a:lnTo>
                  <a:pt x="1950341" y="1168593"/>
                </a:lnTo>
                <a:lnTo>
                  <a:pt x="1951293" y="1152393"/>
                </a:lnTo>
                <a:lnTo>
                  <a:pt x="1952246" y="1135876"/>
                </a:lnTo>
                <a:lnTo>
                  <a:pt x="1952564" y="1119676"/>
                </a:lnTo>
                <a:lnTo>
                  <a:pt x="1952564" y="1103477"/>
                </a:lnTo>
                <a:lnTo>
                  <a:pt x="1952564" y="1086960"/>
                </a:lnTo>
                <a:lnTo>
                  <a:pt x="1952246" y="1070760"/>
                </a:lnTo>
                <a:lnTo>
                  <a:pt x="1951293" y="1054560"/>
                </a:lnTo>
                <a:lnTo>
                  <a:pt x="1950341" y="1038043"/>
                </a:lnTo>
                <a:lnTo>
                  <a:pt x="1948753" y="1021844"/>
                </a:lnTo>
                <a:lnTo>
                  <a:pt x="1947165" y="1005962"/>
                </a:lnTo>
                <a:lnTo>
                  <a:pt x="1944942" y="989762"/>
                </a:lnTo>
                <a:lnTo>
                  <a:pt x="1942719" y="973563"/>
                </a:lnTo>
                <a:lnTo>
                  <a:pt x="1939861" y="957363"/>
                </a:lnTo>
                <a:lnTo>
                  <a:pt x="1937320" y="941163"/>
                </a:lnTo>
                <a:lnTo>
                  <a:pt x="1933509" y="925599"/>
                </a:lnTo>
                <a:lnTo>
                  <a:pt x="1930016" y="909400"/>
                </a:lnTo>
                <a:lnTo>
                  <a:pt x="1926522" y="893518"/>
                </a:lnTo>
                <a:lnTo>
                  <a:pt x="1922394" y="877318"/>
                </a:lnTo>
                <a:lnTo>
                  <a:pt x="1917948" y="861754"/>
                </a:lnTo>
                <a:lnTo>
                  <a:pt x="1912867" y="845872"/>
                </a:lnTo>
                <a:lnTo>
                  <a:pt x="1907785" y="830625"/>
                </a:lnTo>
                <a:lnTo>
                  <a:pt x="1902704" y="814743"/>
                </a:lnTo>
                <a:lnTo>
                  <a:pt x="1896670" y="799497"/>
                </a:lnTo>
                <a:lnTo>
                  <a:pt x="1890636" y="784250"/>
                </a:lnTo>
                <a:lnTo>
                  <a:pt x="1883967" y="768686"/>
                </a:lnTo>
                <a:lnTo>
                  <a:pt x="1877298" y="753757"/>
                </a:lnTo>
                <a:lnTo>
                  <a:pt x="1870629" y="738510"/>
                </a:lnTo>
                <a:lnTo>
                  <a:pt x="1863325" y="723899"/>
                </a:lnTo>
                <a:lnTo>
                  <a:pt x="1855703" y="708970"/>
                </a:lnTo>
                <a:lnTo>
                  <a:pt x="1847763" y="694358"/>
                </a:lnTo>
                <a:lnTo>
                  <a:pt x="1839506" y="679747"/>
                </a:lnTo>
                <a:lnTo>
                  <a:pt x="1830932" y="665135"/>
                </a:lnTo>
                <a:lnTo>
                  <a:pt x="1822357" y="650524"/>
                </a:lnTo>
                <a:lnTo>
                  <a:pt x="1813147" y="636548"/>
                </a:lnTo>
                <a:lnTo>
                  <a:pt x="1803620" y="622572"/>
                </a:lnTo>
                <a:lnTo>
                  <a:pt x="1793775" y="608913"/>
                </a:lnTo>
                <a:lnTo>
                  <a:pt x="1783613" y="595255"/>
                </a:lnTo>
                <a:lnTo>
                  <a:pt x="1773450" y="581279"/>
                </a:lnTo>
                <a:lnTo>
                  <a:pt x="1762653" y="567938"/>
                </a:lnTo>
                <a:lnTo>
                  <a:pt x="1751855" y="554915"/>
                </a:lnTo>
                <a:lnTo>
                  <a:pt x="1740422" y="541892"/>
                </a:lnTo>
                <a:lnTo>
                  <a:pt x="1728672" y="528868"/>
                </a:lnTo>
                <a:lnTo>
                  <a:pt x="1716604" y="516481"/>
                </a:lnTo>
                <a:lnTo>
                  <a:pt x="1704536" y="503775"/>
                </a:lnTo>
                <a:lnTo>
                  <a:pt x="1694374" y="493611"/>
                </a:lnTo>
                <a:lnTo>
                  <a:pt x="1683576" y="483764"/>
                </a:lnTo>
                <a:lnTo>
                  <a:pt x="1673414" y="473917"/>
                </a:lnTo>
                <a:lnTo>
                  <a:pt x="1662298" y="464388"/>
                </a:lnTo>
                <a:lnTo>
                  <a:pt x="1651818" y="455176"/>
                </a:lnTo>
                <a:lnTo>
                  <a:pt x="1640703" y="445965"/>
                </a:lnTo>
                <a:lnTo>
                  <a:pt x="1629270" y="437071"/>
                </a:lnTo>
                <a:lnTo>
                  <a:pt x="1618155" y="428177"/>
                </a:lnTo>
                <a:lnTo>
                  <a:pt x="1607040" y="419918"/>
                </a:lnTo>
                <a:lnTo>
                  <a:pt x="1594972" y="411342"/>
                </a:lnTo>
                <a:lnTo>
                  <a:pt x="1583539" y="403401"/>
                </a:lnTo>
                <a:lnTo>
                  <a:pt x="1571789" y="395460"/>
                </a:lnTo>
                <a:lnTo>
                  <a:pt x="1559721" y="387519"/>
                </a:lnTo>
                <a:lnTo>
                  <a:pt x="1547971" y="380213"/>
                </a:lnTo>
                <a:lnTo>
                  <a:pt x="1535585" y="372590"/>
                </a:lnTo>
                <a:lnTo>
                  <a:pt x="1522882" y="365602"/>
                </a:lnTo>
                <a:lnTo>
                  <a:pt x="1510814" y="358296"/>
                </a:lnTo>
                <a:lnTo>
                  <a:pt x="1498111" y="351626"/>
                </a:lnTo>
                <a:lnTo>
                  <a:pt x="1485726" y="345591"/>
                </a:lnTo>
                <a:lnTo>
                  <a:pt x="1472705" y="339238"/>
                </a:lnTo>
                <a:lnTo>
                  <a:pt x="1460002" y="332885"/>
                </a:lnTo>
                <a:lnTo>
                  <a:pt x="1446981" y="326850"/>
                </a:lnTo>
                <a:lnTo>
                  <a:pt x="1433961" y="321450"/>
                </a:lnTo>
                <a:lnTo>
                  <a:pt x="1420622" y="316051"/>
                </a:lnTo>
                <a:lnTo>
                  <a:pt x="1407284" y="310651"/>
                </a:lnTo>
                <a:lnTo>
                  <a:pt x="1394263" y="305568"/>
                </a:lnTo>
                <a:lnTo>
                  <a:pt x="1380608" y="300804"/>
                </a:lnTo>
                <a:lnTo>
                  <a:pt x="1367269" y="296674"/>
                </a:lnTo>
                <a:lnTo>
                  <a:pt x="1353614" y="292228"/>
                </a:lnTo>
                <a:lnTo>
                  <a:pt x="1339958" y="288416"/>
                </a:lnTo>
                <a:lnTo>
                  <a:pt x="1326302" y="284287"/>
                </a:lnTo>
                <a:lnTo>
                  <a:pt x="1312329" y="280793"/>
                </a:lnTo>
                <a:lnTo>
                  <a:pt x="1286287" y="274440"/>
                </a:lnTo>
                <a:lnTo>
                  <a:pt x="1259928" y="269358"/>
                </a:lnTo>
                <a:lnTo>
                  <a:pt x="1234205" y="264593"/>
                </a:lnTo>
                <a:lnTo>
                  <a:pt x="1207528" y="261099"/>
                </a:lnTo>
                <a:lnTo>
                  <a:pt x="1181169" y="258558"/>
                </a:lnTo>
                <a:lnTo>
                  <a:pt x="1155446" y="256334"/>
                </a:lnTo>
                <a:lnTo>
                  <a:pt x="1129087" y="255381"/>
                </a:lnTo>
                <a:lnTo>
                  <a:pt x="1102410" y="254746"/>
                </a:lnTo>
                <a:lnTo>
                  <a:pt x="1076687" y="255699"/>
                </a:lnTo>
                <a:lnTo>
                  <a:pt x="1050328" y="256970"/>
                </a:lnTo>
                <a:lnTo>
                  <a:pt x="1024286" y="258875"/>
                </a:lnTo>
                <a:lnTo>
                  <a:pt x="998245" y="261417"/>
                </a:lnTo>
                <a:lnTo>
                  <a:pt x="972204" y="265546"/>
                </a:lnTo>
                <a:lnTo>
                  <a:pt x="946798" y="269993"/>
                </a:lnTo>
                <a:lnTo>
                  <a:pt x="921074" y="275075"/>
                </a:lnTo>
                <a:lnTo>
                  <a:pt x="895350" y="280793"/>
                </a:lnTo>
                <a:lnTo>
                  <a:pt x="947750" y="62257"/>
                </a:lnTo>
                <a:lnTo>
                  <a:pt x="960453" y="9847"/>
                </a:lnTo>
                <a:lnTo>
                  <a:pt x="986177" y="6670"/>
                </a:lnTo>
                <a:lnTo>
                  <a:pt x="1011583" y="4129"/>
                </a:lnTo>
                <a:lnTo>
                  <a:pt x="1037625" y="2541"/>
                </a:lnTo>
                <a:lnTo>
                  <a:pt x="1063666" y="953"/>
                </a:lnTo>
                <a:lnTo>
                  <a:pt x="1089072" y="635"/>
                </a:lnTo>
                <a:lnTo>
                  <a:pt x="11151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defTabSz="685800">
              <a:defRPr/>
            </a:pPr>
            <a:endParaRPr lang="zh-CN" altLang="en-US" sz="1350">
              <a:solidFill>
                <a:srgbClr val="041F4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KSO_Shape"/>
          <p:cNvSpPr/>
          <p:nvPr/>
        </p:nvSpPr>
        <p:spPr bwMode="auto">
          <a:xfrm>
            <a:off x="4241469" y="3899047"/>
            <a:ext cx="410968" cy="387680"/>
          </a:xfrm>
          <a:custGeom>
            <a:avLst/>
            <a:gdLst>
              <a:gd name="T0" fmla="*/ 186247 w 2959101"/>
              <a:gd name="T1" fmla="*/ 1226349 h 2789237"/>
              <a:gd name="T2" fmla="*/ 230689 w 2959101"/>
              <a:gd name="T3" fmla="*/ 1237612 h 2789237"/>
              <a:gd name="T4" fmla="*/ 288413 w 2959101"/>
              <a:gd name="T5" fmla="*/ 1242988 h 2789237"/>
              <a:gd name="T6" fmla="*/ 479719 w 2959101"/>
              <a:gd name="T7" fmla="*/ 1671247 h 2789237"/>
              <a:gd name="T8" fmla="*/ 447792 w 2959101"/>
              <a:gd name="T9" fmla="*/ 1667919 h 2789237"/>
              <a:gd name="T10" fmla="*/ 425571 w 2959101"/>
              <a:gd name="T11" fmla="*/ 1655632 h 2789237"/>
              <a:gd name="T12" fmla="*/ 406415 w 2959101"/>
              <a:gd name="T13" fmla="*/ 1632337 h 2789237"/>
              <a:gd name="T14" fmla="*/ 1684037 w 2959101"/>
              <a:gd name="T15" fmla="*/ 1235155 h 2789237"/>
              <a:gd name="T16" fmla="*/ 1739462 w 2959101"/>
              <a:gd name="T17" fmla="*/ 1231059 h 2789237"/>
              <a:gd name="T18" fmla="*/ 1778540 w 2959101"/>
              <a:gd name="T19" fmla="*/ 1219540 h 2789237"/>
              <a:gd name="T20" fmla="*/ 1816086 w 2959101"/>
              <a:gd name="T21" fmla="*/ 1198804 h 2789237"/>
              <a:gd name="T22" fmla="*/ 1573698 w 2959101"/>
              <a:gd name="T23" fmla="*/ 1645505 h 2789237"/>
              <a:gd name="T24" fmla="*/ 1560927 w 2959101"/>
              <a:gd name="T25" fmla="*/ 1659840 h 2789237"/>
              <a:gd name="T26" fmla="*/ 1547390 w 2959101"/>
              <a:gd name="T27" fmla="*/ 1666496 h 2789237"/>
              <a:gd name="T28" fmla="*/ 1509589 w 2959101"/>
              <a:gd name="T29" fmla="*/ 1671104 h 2789237"/>
              <a:gd name="T30" fmla="*/ 1044479 w 2959101"/>
              <a:gd name="T31" fmla="*/ 1465033 h 2789237"/>
              <a:gd name="T32" fmla="*/ 653055 w 2959101"/>
              <a:gd name="T33" fmla="*/ 989868 h 2789237"/>
              <a:gd name="T34" fmla="*/ 262244 w 2959101"/>
              <a:gd name="T35" fmla="*/ 1208432 h 2789237"/>
              <a:gd name="T36" fmla="*/ 203201 w 2959101"/>
              <a:gd name="T37" fmla="*/ 1197683 h 2789237"/>
              <a:gd name="T38" fmla="*/ 151059 w 2959101"/>
              <a:gd name="T39" fmla="*/ 1173369 h 2789237"/>
              <a:gd name="T40" fmla="*/ 106841 w 2959101"/>
              <a:gd name="T41" fmla="*/ 1139075 h 2789237"/>
              <a:gd name="T42" fmla="*/ 72846 w 2959101"/>
              <a:gd name="T43" fmla="*/ 1097359 h 2789237"/>
              <a:gd name="T44" fmla="*/ 49586 w 2959101"/>
              <a:gd name="T45" fmla="*/ 1051547 h 2789237"/>
              <a:gd name="T46" fmla="*/ 39874 w 2959101"/>
              <a:gd name="T47" fmla="*/ 1004712 h 2789237"/>
              <a:gd name="T48" fmla="*/ 44474 w 2959101"/>
              <a:gd name="T49" fmla="*/ 953782 h 2789237"/>
              <a:gd name="T50" fmla="*/ 156427 w 2959101"/>
              <a:gd name="T51" fmla="*/ 723445 h 2789237"/>
              <a:gd name="T52" fmla="*/ 1881769 w 2959101"/>
              <a:gd name="T53" fmla="*/ 891877 h 2789237"/>
              <a:gd name="T54" fmla="*/ 1894788 w 2959101"/>
              <a:gd name="T55" fmla="*/ 923328 h 2789237"/>
              <a:gd name="T56" fmla="*/ 1902958 w 2959101"/>
              <a:gd name="T57" fmla="*/ 957080 h 2789237"/>
              <a:gd name="T58" fmla="*/ 1904745 w 2959101"/>
              <a:gd name="T59" fmla="*/ 994156 h 2789237"/>
              <a:gd name="T60" fmla="*/ 1893767 w 2959101"/>
              <a:gd name="T61" fmla="*/ 1047342 h 2789237"/>
              <a:gd name="T62" fmla="*/ 1869771 w 2959101"/>
              <a:gd name="T63" fmla="*/ 1095413 h 2789237"/>
              <a:gd name="T64" fmla="*/ 1834797 w 2959101"/>
              <a:gd name="T65" fmla="*/ 1136069 h 2789237"/>
              <a:gd name="T66" fmla="*/ 1792164 w 2959101"/>
              <a:gd name="T67" fmla="*/ 1167520 h 2789237"/>
              <a:gd name="T68" fmla="*/ 1744425 w 2959101"/>
              <a:gd name="T69" fmla="*/ 1188999 h 2789237"/>
              <a:gd name="T70" fmla="*/ 1694645 w 2959101"/>
              <a:gd name="T71" fmla="*/ 1198460 h 2789237"/>
              <a:gd name="T72" fmla="*/ 1531517 w 2959101"/>
              <a:gd name="T73" fmla="*/ 727463 h 2789237"/>
              <a:gd name="T74" fmla="*/ 1310612 w 2959101"/>
              <a:gd name="T75" fmla="*/ 512 h 2789237"/>
              <a:gd name="T76" fmla="*/ 1333869 w 2959101"/>
              <a:gd name="T77" fmla="*/ 7934 h 2789237"/>
              <a:gd name="T78" fmla="*/ 1352526 w 2959101"/>
              <a:gd name="T79" fmla="*/ 26874 h 2789237"/>
              <a:gd name="T80" fmla="*/ 1493861 w 2959101"/>
              <a:gd name="T81" fmla="*/ 264384 h 2789237"/>
              <a:gd name="T82" fmla="*/ 892487 w 2959101"/>
              <a:gd name="T83" fmla="*/ 95976 h 2789237"/>
              <a:gd name="T84" fmla="*/ 832682 w 2959101"/>
              <a:gd name="T85" fmla="*/ 21499 h 2789237"/>
              <a:gd name="T86" fmla="*/ 658932 w 2959101"/>
              <a:gd name="T87" fmla="*/ 0 h 2789237"/>
              <a:gd name="T88" fmla="*/ 706710 w 2959101"/>
              <a:gd name="T89" fmla="*/ 3069 h 2789237"/>
              <a:gd name="T90" fmla="*/ 746568 w 2959101"/>
              <a:gd name="T91" fmla="*/ 12022 h 2789237"/>
              <a:gd name="T92" fmla="*/ 779783 w 2959101"/>
              <a:gd name="T93" fmla="*/ 26347 h 2789237"/>
              <a:gd name="T94" fmla="*/ 807888 w 2959101"/>
              <a:gd name="T95" fmla="*/ 45788 h 2789237"/>
              <a:gd name="T96" fmla="*/ 831905 w 2959101"/>
              <a:gd name="T97" fmla="*/ 69578 h 2789237"/>
              <a:gd name="T98" fmla="*/ 862565 w 2959101"/>
              <a:gd name="T99" fmla="*/ 112553 h 2789237"/>
              <a:gd name="T100" fmla="*/ 861798 w 2959101"/>
              <a:gd name="T101" fmla="*/ 328704 h 2789237"/>
              <a:gd name="T102" fmla="*/ 501800 w 2959101"/>
              <a:gd name="T103" fmla="*/ 83903 h 2789237"/>
              <a:gd name="T104" fmla="*/ 531183 w 2959101"/>
              <a:gd name="T105" fmla="*/ 43998 h 2789237"/>
              <a:gd name="T106" fmla="*/ 566697 w 2959101"/>
              <a:gd name="T107" fmla="*/ 17394 h 2789237"/>
              <a:gd name="T108" fmla="*/ 612431 w 2959101"/>
              <a:gd name="T109" fmla="*/ 3325 h 2789237"/>
              <a:gd name="T110" fmla="*/ 658932 w 2959101"/>
              <a:gd name="T111" fmla="*/ 0 h 2789237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959101" h="2789237">
                <a:moveTo>
                  <a:pt x="230188" y="1878012"/>
                </a:moveTo>
                <a:lnTo>
                  <a:pt x="253199" y="1889137"/>
                </a:lnTo>
                <a:lnTo>
                  <a:pt x="265102" y="1894302"/>
                </a:lnTo>
                <a:lnTo>
                  <a:pt x="277004" y="1898673"/>
                </a:lnTo>
                <a:lnTo>
                  <a:pt x="289303" y="1903440"/>
                </a:lnTo>
                <a:lnTo>
                  <a:pt x="301999" y="1907414"/>
                </a:lnTo>
                <a:lnTo>
                  <a:pt x="315092" y="1911387"/>
                </a:lnTo>
                <a:lnTo>
                  <a:pt x="328978" y="1914963"/>
                </a:lnTo>
                <a:lnTo>
                  <a:pt x="343657" y="1918538"/>
                </a:lnTo>
                <a:lnTo>
                  <a:pt x="358337" y="1920922"/>
                </a:lnTo>
                <a:lnTo>
                  <a:pt x="374207" y="1923704"/>
                </a:lnTo>
                <a:lnTo>
                  <a:pt x="391267" y="1925690"/>
                </a:lnTo>
                <a:lnTo>
                  <a:pt x="408724" y="1927279"/>
                </a:lnTo>
                <a:lnTo>
                  <a:pt x="427767" y="1928471"/>
                </a:lnTo>
                <a:lnTo>
                  <a:pt x="448001" y="1929266"/>
                </a:lnTo>
                <a:lnTo>
                  <a:pt x="469029" y="1929266"/>
                </a:lnTo>
                <a:lnTo>
                  <a:pt x="1446213" y="1929266"/>
                </a:lnTo>
                <a:lnTo>
                  <a:pt x="1293069" y="2273739"/>
                </a:lnTo>
                <a:lnTo>
                  <a:pt x="1446213" y="2593975"/>
                </a:lnTo>
                <a:lnTo>
                  <a:pt x="745164" y="2593975"/>
                </a:lnTo>
                <a:lnTo>
                  <a:pt x="733261" y="2593975"/>
                </a:lnTo>
                <a:lnTo>
                  <a:pt x="722946" y="2593181"/>
                </a:lnTo>
                <a:lnTo>
                  <a:pt x="713424" y="2591989"/>
                </a:lnTo>
                <a:lnTo>
                  <a:pt x="703902" y="2590399"/>
                </a:lnTo>
                <a:lnTo>
                  <a:pt x="695571" y="2588810"/>
                </a:lnTo>
                <a:lnTo>
                  <a:pt x="688032" y="2586029"/>
                </a:lnTo>
                <a:lnTo>
                  <a:pt x="680891" y="2582850"/>
                </a:lnTo>
                <a:lnTo>
                  <a:pt x="673750" y="2578877"/>
                </a:lnTo>
                <a:lnTo>
                  <a:pt x="667402" y="2574507"/>
                </a:lnTo>
                <a:lnTo>
                  <a:pt x="661054" y="2569739"/>
                </a:lnTo>
                <a:lnTo>
                  <a:pt x="655103" y="2564177"/>
                </a:lnTo>
                <a:lnTo>
                  <a:pt x="649151" y="2557422"/>
                </a:lnTo>
                <a:lnTo>
                  <a:pt x="643200" y="2550668"/>
                </a:lnTo>
                <a:lnTo>
                  <a:pt x="637646" y="2542324"/>
                </a:lnTo>
                <a:lnTo>
                  <a:pt x="631298" y="2533583"/>
                </a:lnTo>
                <a:lnTo>
                  <a:pt x="625347" y="2523650"/>
                </a:lnTo>
                <a:lnTo>
                  <a:pt x="230188" y="1878012"/>
                </a:lnTo>
                <a:close/>
                <a:moveTo>
                  <a:pt x="1932679" y="1738312"/>
                </a:moveTo>
                <a:lnTo>
                  <a:pt x="1932679" y="1917109"/>
                </a:lnTo>
                <a:lnTo>
                  <a:pt x="2615872" y="1917109"/>
                </a:lnTo>
                <a:lnTo>
                  <a:pt x="2636106" y="1916711"/>
                </a:lnTo>
                <a:lnTo>
                  <a:pt x="2654356" y="1915917"/>
                </a:lnTo>
                <a:lnTo>
                  <a:pt x="2671416" y="1914725"/>
                </a:lnTo>
                <a:lnTo>
                  <a:pt x="2687286" y="1912738"/>
                </a:lnTo>
                <a:lnTo>
                  <a:pt x="2701965" y="1910751"/>
                </a:lnTo>
                <a:lnTo>
                  <a:pt x="2715851" y="1907970"/>
                </a:lnTo>
                <a:lnTo>
                  <a:pt x="2728547" y="1904791"/>
                </a:lnTo>
                <a:lnTo>
                  <a:pt x="2740449" y="1901216"/>
                </a:lnTo>
                <a:lnTo>
                  <a:pt x="2751955" y="1897640"/>
                </a:lnTo>
                <a:lnTo>
                  <a:pt x="2762667" y="1892872"/>
                </a:lnTo>
                <a:lnTo>
                  <a:pt x="2772982" y="1888104"/>
                </a:lnTo>
                <a:lnTo>
                  <a:pt x="2782901" y="1883336"/>
                </a:lnTo>
                <a:lnTo>
                  <a:pt x="2792423" y="1878171"/>
                </a:lnTo>
                <a:lnTo>
                  <a:pt x="2802341" y="1872608"/>
                </a:lnTo>
                <a:lnTo>
                  <a:pt x="2820988" y="1860688"/>
                </a:lnTo>
                <a:lnTo>
                  <a:pt x="2473441" y="2504355"/>
                </a:lnTo>
                <a:lnTo>
                  <a:pt x="2465506" y="2519056"/>
                </a:lnTo>
                <a:lnTo>
                  <a:pt x="2458364" y="2532168"/>
                </a:lnTo>
                <a:lnTo>
                  <a:pt x="2451223" y="2544088"/>
                </a:lnTo>
                <a:lnTo>
                  <a:pt x="2444478" y="2554021"/>
                </a:lnTo>
                <a:lnTo>
                  <a:pt x="2438130" y="2562365"/>
                </a:lnTo>
                <a:lnTo>
                  <a:pt x="2434956" y="2566338"/>
                </a:lnTo>
                <a:lnTo>
                  <a:pt x="2431386" y="2569914"/>
                </a:lnTo>
                <a:lnTo>
                  <a:pt x="2428212" y="2573092"/>
                </a:lnTo>
                <a:lnTo>
                  <a:pt x="2424641" y="2576271"/>
                </a:lnTo>
                <a:lnTo>
                  <a:pt x="2420674" y="2578655"/>
                </a:lnTo>
                <a:lnTo>
                  <a:pt x="2416706" y="2581039"/>
                </a:lnTo>
                <a:lnTo>
                  <a:pt x="2412342" y="2583025"/>
                </a:lnTo>
                <a:lnTo>
                  <a:pt x="2407978" y="2585012"/>
                </a:lnTo>
                <a:lnTo>
                  <a:pt x="2403614" y="2586601"/>
                </a:lnTo>
                <a:lnTo>
                  <a:pt x="2398059" y="2587793"/>
                </a:lnTo>
                <a:lnTo>
                  <a:pt x="2387347" y="2590575"/>
                </a:lnTo>
                <a:lnTo>
                  <a:pt x="2375048" y="2591767"/>
                </a:lnTo>
                <a:lnTo>
                  <a:pt x="2361162" y="2593356"/>
                </a:lnTo>
                <a:lnTo>
                  <a:pt x="2344896" y="2593753"/>
                </a:lnTo>
                <a:lnTo>
                  <a:pt x="2326645" y="2594151"/>
                </a:lnTo>
                <a:lnTo>
                  <a:pt x="2306411" y="2594151"/>
                </a:lnTo>
                <a:lnTo>
                  <a:pt x="1958864" y="2594151"/>
                </a:lnTo>
                <a:lnTo>
                  <a:pt x="1958864" y="2789237"/>
                </a:lnTo>
                <a:lnTo>
                  <a:pt x="1622425" y="2273907"/>
                </a:lnTo>
                <a:lnTo>
                  <a:pt x="1932679" y="1738312"/>
                </a:lnTo>
                <a:close/>
                <a:moveTo>
                  <a:pt x="0" y="995362"/>
                </a:moveTo>
                <a:lnTo>
                  <a:pt x="674158" y="995362"/>
                </a:lnTo>
                <a:lnTo>
                  <a:pt x="950888" y="1437085"/>
                </a:lnTo>
                <a:lnTo>
                  <a:pt x="1014413" y="1536394"/>
                </a:lnTo>
                <a:lnTo>
                  <a:pt x="950888" y="1504615"/>
                </a:lnTo>
                <a:lnTo>
                  <a:pt x="840911" y="1449797"/>
                </a:lnTo>
                <a:lnTo>
                  <a:pt x="608251" y="1876425"/>
                </a:lnTo>
                <a:lnTo>
                  <a:pt x="426411" y="1876425"/>
                </a:lnTo>
                <a:lnTo>
                  <a:pt x="407353" y="1875631"/>
                </a:lnTo>
                <a:lnTo>
                  <a:pt x="388296" y="1874439"/>
                </a:lnTo>
                <a:lnTo>
                  <a:pt x="369635" y="1871658"/>
                </a:lnTo>
                <a:lnTo>
                  <a:pt x="350975" y="1868083"/>
                </a:lnTo>
                <a:lnTo>
                  <a:pt x="333506" y="1864111"/>
                </a:lnTo>
                <a:lnTo>
                  <a:pt x="315639" y="1858947"/>
                </a:lnTo>
                <a:lnTo>
                  <a:pt x="298567" y="1852988"/>
                </a:lnTo>
                <a:lnTo>
                  <a:pt x="281892" y="1845838"/>
                </a:lnTo>
                <a:lnTo>
                  <a:pt x="265614" y="1838291"/>
                </a:lnTo>
                <a:lnTo>
                  <a:pt x="249732" y="1829949"/>
                </a:lnTo>
                <a:lnTo>
                  <a:pt x="234645" y="1821210"/>
                </a:lnTo>
                <a:lnTo>
                  <a:pt x="219955" y="1811676"/>
                </a:lnTo>
                <a:lnTo>
                  <a:pt x="205662" y="1801745"/>
                </a:lnTo>
                <a:lnTo>
                  <a:pt x="192163" y="1791020"/>
                </a:lnTo>
                <a:lnTo>
                  <a:pt x="179061" y="1779500"/>
                </a:lnTo>
                <a:lnTo>
                  <a:pt x="165959" y="1767981"/>
                </a:lnTo>
                <a:lnTo>
                  <a:pt x="154445" y="1755666"/>
                </a:lnTo>
                <a:lnTo>
                  <a:pt x="142931" y="1743352"/>
                </a:lnTo>
                <a:lnTo>
                  <a:pt x="132211" y="1730243"/>
                </a:lnTo>
                <a:lnTo>
                  <a:pt x="122285" y="1716738"/>
                </a:lnTo>
                <a:lnTo>
                  <a:pt x="113154" y="1703232"/>
                </a:lnTo>
                <a:lnTo>
                  <a:pt x="104419" y="1689328"/>
                </a:lnTo>
                <a:lnTo>
                  <a:pt x="96479" y="1675425"/>
                </a:lnTo>
                <a:lnTo>
                  <a:pt x="89332" y="1661125"/>
                </a:lnTo>
                <a:lnTo>
                  <a:pt x="82979" y="1646824"/>
                </a:lnTo>
                <a:lnTo>
                  <a:pt x="77024" y="1632127"/>
                </a:lnTo>
                <a:lnTo>
                  <a:pt x="72657" y="1617826"/>
                </a:lnTo>
                <a:lnTo>
                  <a:pt x="68289" y="1602732"/>
                </a:lnTo>
                <a:lnTo>
                  <a:pt x="65510" y="1588431"/>
                </a:lnTo>
                <a:lnTo>
                  <a:pt x="63128" y="1574131"/>
                </a:lnTo>
                <a:lnTo>
                  <a:pt x="61937" y="1559433"/>
                </a:lnTo>
                <a:lnTo>
                  <a:pt x="61540" y="1545133"/>
                </a:lnTo>
                <a:lnTo>
                  <a:pt x="61937" y="1528846"/>
                </a:lnTo>
                <a:lnTo>
                  <a:pt x="63128" y="1512560"/>
                </a:lnTo>
                <a:lnTo>
                  <a:pt x="65907" y="1496273"/>
                </a:lnTo>
                <a:lnTo>
                  <a:pt x="69083" y="1480384"/>
                </a:lnTo>
                <a:lnTo>
                  <a:pt x="73848" y="1465289"/>
                </a:lnTo>
                <a:lnTo>
                  <a:pt x="79009" y="1449400"/>
                </a:lnTo>
                <a:lnTo>
                  <a:pt x="85362" y="1433908"/>
                </a:lnTo>
                <a:lnTo>
                  <a:pt x="92508" y="1418813"/>
                </a:lnTo>
                <a:lnTo>
                  <a:pt x="242983" y="1122874"/>
                </a:lnTo>
                <a:lnTo>
                  <a:pt x="0" y="995362"/>
                </a:lnTo>
                <a:close/>
                <a:moveTo>
                  <a:pt x="2574057" y="833437"/>
                </a:moveTo>
                <a:lnTo>
                  <a:pt x="2912705" y="1366837"/>
                </a:lnTo>
                <a:lnTo>
                  <a:pt x="2917861" y="1375172"/>
                </a:lnTo>
                <a:lnTo>
                  <a:pt x="2923016" y="1384300"/>
                </a:lnTo>
                <a:lnTo>
                  <a:pt x="2927378" y="1393428"/>
                </a:lnTo>
                <a:lnTo>
                  <a:pt x="2931740" y="1402953"/>
                </a:lnTo>
                <a:lnTo>
                  <a:pt x="2936102" y="1412478"/>
                </a:lnTo>
                <a:lnTo>
                  <a:pt x="2940067" y="1422797"/>
                </a:lnTo>
                <a:lnTo>
                  <a:pt x="2943239" y="1433116"/>
                </a:lnTo>
                <a:lnTo>
                  <a:pt x="2946808" y="1443434"/>
                </a:lnTo>
                <a:lnTo>
                  <a:pt x="2949188" y="1453753"/>
                </a:lnTo>
                <a:lnTo>
                  <a:pt x="2951963" y="1464469"/>
                </a:lnTo>
                <a:lnTo>
                  <a:pt x="2954343" y="1474788"/>
                </a:lnTo>
                <a:lnTo>
                  <a:pt x="2955929" y="1485503"/>
                </a:lnTo>
                <a:lnTo>
                  <a:pt x="2957118" y="1495822"/>
                </a:lnTo>
                <a:lnTo>
                  <a:pt x="2958308" y="1505744"/>
                </a:lnTo>
                <a:lnTo>
                  <a:pt x="2958705" y="1516063"/>
                </a:lnTo>
                <a:lnTo>
                  <a:pt x="2959101" y="1525588"/>
                </a:lnTo>
                <a:lnTo>
                  <a:pt x="2958705" y="1543050"/>
                </a:lnTo>
                <a:lnTo>
                  <a:pt x="2956722" y="1560116"/>
                </a:lnTo>
                <a:lnTo>
                  <a:pt x="2954739" y="1576784"/>
                </a:lnTo>
                <a:lnTo>
                  <a:pt x="2951170" y="1593453"/>
                </a:lnTo>
                <a:lnTo>
                  <a:pt x="2946808" y="1609725"/>
                </a:lnTo>
                <a:lnTo>
                  <a:pt x="2941653" y="1625600"/>
                </a:lnTo>
                <a:lnTo>
                  <a:pt x="2935705" y="1641475"/>
                </a:lnTo>
                <a:lnTo>
                  <a:pt x="2928964" y="1656556"/>
                </a:lnTo>
                <a:lnTo>
                  <a:pt x="2921429" y="1671638"/>
                </a:lnTo>
                <a:lnTo>
                  <a:pt x="2913102" y="1685925"/>
                </a:lnTo>
                <a:lnTo>
                  <a:pt x="2904378" y="1700213"/>
                </a:lnTo>
                <a:lnTo>
                  <a:pt x="2894464" y="1713706"/>
                </a:lnTo>
                <a:lnTo>
                  <a:pt x="2884154" y="1726803"/>
                </a:lnTo>
                <a:lnTo>
                  <a:pt x="2873448" y="1739106"/>
                </a:lnTo>
                <a:lnTo>
                  <a:pt x="2862344" y="1751410"/>
                </a:lnTo>
                <a:lnTo>
                  <a:pt x="2850052" y="1763316"/>
                </a:lnTo>
                <a:lnTo>
                  <a:pt x="2837759" y="1774031"/>
                </a:lnTo>
                <a:lnTo>
                  <a:pt x="2825069" y="1784747"/>
                </a:lnTo>
                <a:lnTo>
                  <a:pt x="2811983" y="1794272"/>
                </a:lnTo>
                <a:lnTo>
                  <a:pt x="2797708" y="1803797"/>
                </a:lnTo>
                <a:lnTo>
                  <a:pt x="2783829" y="1812131"/>
                </a:lnTo>
                <a:lnTo>
                  <a:pt x="2769950" y="1820466"/>
                </a:lnTo>
                <a:lnTo>
                  <a:pt x="2754881" y="1827610"/>
                </a:lnTo>
                <a:lnTo>
                  <a:pt x="2740209" y="1834753"/>
                </a:lnTo>
                <a:lnTo>
                  <a:pt x="2725140" y="1840310"/>
                </a:lnTo>
                <a:lnTo>
                  <a:pt x="2709675" y="1845469"/>
                </a:lnTo>
                <a:lnTo>
                  <a:pt x="2694606" y="1849835"/>
                </a:lnTo>
                <a:lnTo>
                  <a:pt x="2679141" y="1853803"/>
                </a:lnTo>
                <a:lnTo>
                  <a:pt x="2663279" y="1856978"/>
                </a:lnTo>
                <a:lnTo>
                  <a:pt x="2648211" y="1858566"/>
                </a:lnTo>
                <a:lnTo>
                  <a:pt x="2632349" y="1860153"/>
                </a:lnTo>
                <a:lnTo>
                  <a:pt x="2616487" y="1860550"/>
                </a:lnTo>
                <a:lnTo>
                  <a:pt x="2418215" y="1860550"/>
                </a:lnTo>
                <a:lnTo>
                  <a:pt x="2078376" y="1290637"/>
                </a:lnTo>
                <a:lnTo>
                  <a:pt x="2008188" y="1171972"/>
                </a:lnTo>
                <a:lnTo>
                  <a:pt x="2378957" y="1129109"/>
                </a:lnTo>
                <a:lnTo>
                  <a:pt x="2574057" y="833437"/>
                </a:lnTo>
                <a:close/>
                <a:moveTo>
                  <a:pt x="1239838" y="0"/>
                </a:moveTo>
                <a:lnTo>
                  <a:pt x="2017953" y="0"/>
                </a:lnTo>
                <a:lnTo>
                  <a:pt x="2027084" y="397"/>
                </a:lnTo>
                <a:lnTo>
                  <a:pt x="2035818" y="794"/>
                </a:lnTo>
                <a:lnTo>
                  <a:pt x="2044155" y="1986"/>
                </a:lnTo>
                <a:lnTo>
                  <a:pt x="2051697" y="3178"/>
                </a:lnTo>
                <a:lnTo>
                  <a:pt x="2058843" y="5561"/>
                </a:lnTo>
                <a:lnTo>
                  <a:pt x="2065195" y="8739"/>
                </a:lnTo>
                <a:lnTo>
                  <a:pt x="2071944" y="12314"/>
                </a:lnTo>
                <a:lnTo>
                  <a:pt x="2077899" y="16684"/>
                </a:lnTo>
                <a:lnTo>
                  <a:pt x="2083854" y="21451"/>
                </a:lnTo>
                <a:lnTo>
                  <a:pt x="2089015" y="27013"/>
                </a:lnTo>
                <a:lnTo>
                  <a:pt x="2094970" y="34163"/>
                </a:lnTo>
                <a:lnTo>
                  <a:pt x="2100925" y="41711"/>
                </a:lnTo>
                <a:lnTo>
                  <a:pt x="2106880" y="50053"/>
                </a:lnTo>
                <a:lnTo>
                  <a:pt x="2112835" y="59587"/>
                </a:lnTo>
                <a:lnTo>
                  <a:pt x="2119584" y="69518"/>
                </a:lnTo>
                <a:lnTo>
                  <a:pt x="2126730" y="81435"/>
                </a:lnTo>
                <a:lnTo>
                  <a:pt x="2320465" y="410355"/>
                </a:lnTo>
                <a:lnTo>
                  <a:pt x="2530476" y="296742"/>
                </a:lnTo>
                <a:lnTo>
                  <a:pt x="2219230" y="850900"/>
                </a:lnTo>
                <a:lnTo>
                  <a:pt x="1584035" y="850900"/>
                </a:lnTo>
                <a:lnTo>
                  <a:pt x="1749979" y="743246"/>
                </a:lnTo>
                <a:lnTo>
                  <a:pt x="1386330" y="148967"/>
                </a:lnTo>
                <a:lnTo>
                  <a:pt x="1337499" y="76668"/>
                </a:lnTo>
                <a:lnTo>
                  <a:pt x="1327177" y="64354"/>
                </a:lnTo>
                <a:lnTo>
                  <a:pt x="1316061" y="52834"/>
                </a:lnTo>
                <a:lnTo>
                  <a:pt x="1304945" y="42902"/>
                </a:lnTo>
                <a:lnTo>
                  <a:pt x="1293433" y="33369"/>
                </a:lnTo>
                <a:lnTo>
                  <a:pt x="1281126" y="23835"/>
                </a:lnTo>
                <a:lnTo>
                  <a:pt x="1268422" y="15492"/>
                </a:lnTo>
                <a:lnTo>
                  <a:pt x="1254527" y="7945"/>
                </a:lnTo>
                <a:lnTo>
                  <a:pt x="1239838" y="0"/>
                </a:lnTo>
                <a:close/>
                <a:moveTo>
                  <a:pt x="1023541" y="0"/>
                </a:moveTo>
                <a:lnTo>
                  <a:pt x="1039416" y="397"/>
                </a:lnTo>
                <a:lnTo>
                  <a:pt x="1054895" y="794"/>
                </a:lnTo>
                <a:lnTo>
                  <a:pt x="1069579" y="1588"/>
                </a:lnTo>
                <a:lnTo>
                  <a:pt x="1084263" y="2779"/>
                </a:lnTo>
                <a:lnTo>
                  <a:pt x="1097757" y="4764"/>
                </a:lnTo>
                <a:lnTo>
                  <a:pt x="1110854" y="6749"/>
                </a:lnTo>
                <a:lnTo>
                  <a:pt x="1123951" y="9132"/>
                </a:lnTo>
                <a:lnTo>
                  <a:pt x="1136254" y="12308"/>
                </a:lnTo>
                <a:lnTo>
                  <a:pt x="1148160" y="15087"/>
                </a:lnTo>
                <a:lnTo>
                  <a:pt x="1159670" y="18660"/>
                </a:lnTo>
                <a:lnTo>
                  <a:pt x="1170385" y="22234"/>
                </a:lnTo>
                <a:lnTo>
                  <a:pt x="1181498" y="26601"/>
                </a:lnTo>
                <a:lnTo>
                  <a:pt x="1191420" y="30968"/>
                </a:lnTo>
                <a:lnTo>
                  <a:pt x="1201738" y="35733"/>
                </a:lnTo>
                <a:lnTo>
                  <a:pt x="1211263" y="40894"/>
                </a:lnTo>
                <a:lnTo>
                  <a:pt x="1220391" y="46453"/>
                </a:lnTo>
                <a:lnTo>
                  <a:pt x="1229520" y="52011"/>
                </a:lnTo>
                <a:lnTo>
                  <a:pt x="1238251" y="57967"/>
                </a:lnTo>
                <a:lnTo>
                  <a:pt x="1246585" y="64319"/>
                </a:lnTo>
                <a:lnTo>
                  <a:pt x="1254920" y="71069"/>
                </a:lnTo>
                <a:lnTo>
                  <a:pt x="1262857" y="77818"/>
                </a:lnTo>
                <a:lnTo>
                  <a:pt x="1270398" y="85362"/>
                </a:lnTo>
                <a:lnTo>
                  <a:pt x="1277938" y="92906"/>
                </a:lnTo>
                <a:lnTo>
                  <a:pt x="1285082" y="100052"/>
                </a:lnTo>
                <a:lnTo>
                  <a:pt x="1292226" y="107993"/>
                </a:lnTo>
                <a:lnTo>
                  <a:pt x="1299370" y="116331"/>
                </a:lnTo>
                <a:lnTo>
                  <a:pt x="1312863" y="133800"/>
                </a:lnTo>
                <a:lnTo>
                  <a:pt x="1325960" y="152064"/>
                </a:lnTo>
                <a:lnTo>
                  <a:pt x="1338660" y="171121"/>
                </a:lnTo>
                <a:lnTo>
                  <a:pt x="1339851" y="174695"/>
                </a:lnTo>
                <a:lnTo>
                  <a:pt x="1341835" y="178268"/>
                </a:lnTo>
                <a:lnTo>
                  <a:pt x="1343423" y="181047"/>
                </a:lnTo>
                <a:lnTo>
                  <a:pt x="1345010" y="183826"/>
                </a:lnTo>
                <a:lnTo>
                  <a:pt x="1435101" y="335096"/>
                </a:lnTo>
                <a:lnTo>
                  <a:pt x="1338660" y="510188"/>
                </a:lnTo>
                <a:lnTo>
                  <a:pt x="1069579" y="995363"/>
                </a:lnTo>
                <a:lnTo>
                  <a:pt x="835820" y="696397"/>
                </a:lnTo>
                <a:lnTo>
                  <a:pt x="481013" y="681706"/>
                </a:lnTo>
                <a:lnTo>
                  <a:pt x="771129" y="144917"/>
                </a:lnTo>
                <a:lnTo>
                  <a:pt x="779463" y="130227"/>
                </a:lnTo>
                <a:lnTo>
                  <a:pt x="788194" y="115934"/>
                </a:lnTo>
                <a:lnTo>
                  <a:pt x="796926" y="102832"/>
                </a:lnTo>
                <a:lnTo>
                  <a:pt x="806451" y="90524"/>
                </a:lnTo>
                <a:lnTo>
                  <a:pt x="815579" y="78613"/>
                </a:lnTo>
                <a:lnTo>
                  <a:pt x="825104" y="68290"/>
                </a:lnTo>
                <a:lnTo>
                  <a:pt x="835026" y="57967"/>
                </a:lnTo>
                <a:lnTo>
                  <a:pt x="845741" y="49232"/>
                </a:lnTo>
                <a:lnTo>
                  <a:pt x="856854" y="40894"/>
                </a:lnTo>
                <a:lnTo>
                  <a:pt x="867966" y="33748"/>
                </a:lnTo>
                <a:lnTo>
                  <a:pt x="880269" y="26998"/>
                </a:lnTo>
                <a:lnTo>
                  <a:pt x="892970" y="21440"/>
                </a:lnTo>
                <a:lnTo>
                  <a:pt x="906066" y="15881"/>
                </a:lnTo>
                <a:lnTo>
                  <a:pt x="920751" y="11514"/>
                </a:lnTo>
                <a:lnTo>
                  <a:pt x="935435" y="8338"/>
                </a:lnTo>
                <a:lnTo>
                  <a:pt x="951310" y="5161"/>
                </a:lnTo>
                <a:lnTo>
                  <a:pt x="959248" y="3970"/>
                </a:lnTo>
                <a:lnTo>
                  <a:pt x="967582" y="2779"/>
                </a:lnTo>
                <a:lnTo>
                  <a:pt x="985441" y="1191"/>
                </a:lnTo>
                <a:lnTo>
                  <a:pt x="1004491" y="397"/>
                </a:lnTo>
                <a:lnTo>
                  <a:pt x="10235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defTabSz="685800">
              <a:defRPr/>
            </a:pPr>
            <a:endParaRPr lang="zh-CN" altLang="en-US" sz="1350">
              <a:solidFill>
                <a:srgbClr val="041F4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3048910" y="2749725"/>
            <a:ext cx="360122" cy="329708"/>
            <a:chOff x="2649538" y="1463675"/>
            <a:chExt cx="1654175" cy="1514476"/>
          </a:xfrm>
          <a:solidFill>
            <a:srgbClr val="F3A40E"/>
          </a:solidFill>
        </p:grpSpPr>
        <p:sp>
          <p:nvSpPr>
            <p:cNvPr id="119" name="Freeform 5"/>
            <p:cNvSpPr>
              <a:spLocks noEditPoints="1"/>
            </p:cNvSpPr>
            <p:nvPr/>
          </p:nvSpPr>
          <p:spPr bwMode="auto">
            <a:xfrm>
              <a:off x="3422650" y="1463675"/>
              <a:ext cx="842963" cy="995363"/>
            </a:xfrm>
            <a:custGeom>
              <a:avLst/>
              <a:gdLst>
                <a:gd name="T0" fmla="*/ 265 w 464"/>
                <a:gd name="T1" fmla="*/ 331 h 547"/>
                <a:gd name="T2" fmla="*/ 264 w 464"/>
                <a:gd name="T3" fmla="*/ 347 h 547"/>
                <a:gd name="T4" fmla="*/ 248 w 464"/>
                <a:gd name="T5" fmla="*/ 348 h 547"/>
                <a:gd name="T6" fmla="*/ 232 w 464"/>
                <a:gd name="T7" fmla="*/ 351 h 547"/>
                <a:gd name="T8" fmla="*/ 195 w 464"/>
                <a:gd name="T9" fmla="*/ 315 h 547"/>
                <a:gd name="T10" fmla="*/ 199 w 464"/>
                <a:gd name="T11" fmla="*/ 298 h 547"/>
                <a:gd name="T12" fmla="*/ 138 w 464"/>
                <a:gd name="T13" fmla="*/ 237 h 547"/>
                <a:gd name="T14" fmla="*/ 138 w 464"/>
                <a:gd name="T15" fmla="*/ 220 h 547"/>
                <a:gd name="T16" fmla="*/ 155 w 464"/>
                <a:gd name="T17" fmla="*/ 220 h 547"/>
                <a:gd name="T18" fmla="*/ 216 w 464"/>
                <a:gd name="T19" fmla="*/ 281 h 547"/>
                <a:gd name="T20" fmla="*/ 232 w 464"/>
                <a:gd name="T21" fmla="*/ 278 h 547"/>
                <a:gd name="T22" fmla="*/ 269 w 464"/>
                <a:gd name="T23" fmla="*/ 315 h 547"/>
                <a:gd name="T24" fmla="*/ 265 w 464"/>
                <a:gd name="T25" fmla="*/ 331 h 547"/>
                <a:gd name="T26" fmla="*/ 345 w 464"/>
                <a:gd name="T27" fmla="*/ 201 h 547"/>
                <a:gd name="T28" fmla="*/ 232 w 464"/>
                <a:gd name="T29" fmla="*/ 155 h 547"/>
                <a:gd name="T30" fmla="*/ 119 w 464"/>
                <a:gd name="T31" fmla="*/ 201 h 547"/>
                <a:gd name="T32" fmla="*/ 72 w 464"/>
                <a:gd name="T33" fmla="*/ 315 h 547"/>
                <a:gd name="T34" fmla="*/ 119 w 464"/>
                <a:gd name="T35" fmla="*/ 428 h 547"/>
                <a:gd name="T36" fmla="*/ 232 w 464"/>
                <a:gd name="T37" fmla="*/ 475 h 547"/>
                <a:gd name="T38" fmla="*/ 345 w 464"/>
                <a:gd name="T39" fmla="*/ 428 h 547"/>
                <a:gd name="T40" fmla="*/ 392 w 464"/>
                <a:gd name="T41" fmla="*/ 315 h 547"/>
                <a:gd name="T42" fmla="*/ 345 w 464"/>
                <a:gd name="T43" fmla="*/ 201 h 547"/>
                <a:gd name="T44" fmla="*/ 280 w 464"/>
                <a:gd name="T45" fmla="*/ 64 h 547"/>
                <a:gd name="T46" fmla="*/ 292 w 464"/>
                <a:gd name="T47" fmla="*/ 52 h 547"/>
                <a:gd name="T48" fmla="*/ 292 w 464"/>
                <a:gd name="T49" fmla="*/ 12 h 547"/>
                <a:gd name="T50" fmla="*/ 280 w 464"/>
                <a:gd name="T51" fmla="*/ 0 h 547"/>
                <a:gd name="T52" fmla="*/ 184 w 464"/>
                <a:gd name="T53" fmla="*/ 0 h 547"/>
                <a:gd name="T54" fmla="*/ 172 w 464"/>
                <a:gd name="T55" fmla="*/ 12 h 547"/>
                <a:gd name="T56" fmla="*/ 172 w 464"/>
                <a:gd name="T57" fmla="*/ 52 h 547"/>
                <a:gd name="T58" fmla="*/ 184 w 464"/>
                <a:gd name="T59" fmla="*/ 64 h 547"/>
                <a:gd name="T60" fmla="*/ 212 w 464"/>
                <a:gd name="T61" fmla="*/ 64 h 547"/>
                <a:gd name="T62" fmla="*/ 212 w 464"/>
                <a:gd name="T63" fmla="*/ 83 h 547"/>
                <a:gd name="T64" fmla="*/ 108 w 464"/>
                <a:gd name="T65" fmla="*/ 119 h 547"/>
                <a:gd name="T66" fmla="*/ 80 w 464"/>
                <a:gd name="T67" fmla="*/ 88 h 547"/>
                <a:gd name="T68" fmla="*/ 63 w 464"/>
                <a:gd name="T69" fmla="*/ 86 h 547"/>
                <a:gd name="T70" fmla="*/ 27 w 464"/>
                <a:gd name="T71" fmla="*/ 118 h 547"/>
                <a:gd name="T72" fmla="*/ 26 w 464"/>
                <a:gd name="T73" fmla="*/ 135 h 547"/>
                <a:gd name="T74" fmla="*/ 54 w 464"/>
                <a:gd name="T75" fmla="*/ 166 h 547"/>
                <a:gd name="T76" fmla="*/ 0 w 464"/>
                <a:gd name="T77" fmla="*/ 315 h 547"/>
                <a:gd name="T78" fmla="*/ 68 w 464"/>
                <a:gd name="T79" fmla="*/ 479 h 547"/>
                <a:gd name="T80" fmla="*/ 232 w 464"/>
                <a:gd name="T81" fmla="*/ 547 h 547"/>
                <a:gd name="T82" fmla="*/ 396 w 464"/>
                <a:gd name="T83" fmla="*/ 479 h 547"/>
                <a:gd name="T84" fmla="*/ 464 w 464"/>
                <a:gd name="T85" fmla="*/ 315 h 547"/>
                <a:gd name="T86" fmla="*/ 411 w 464"/>
                <a:gd name="T87" fmla="*/ 166 h 547"/>
                <a:gd name="T88" fmla="*/ 438 w 464"/>
                <a:gd name="T89" fmla="*/ 135 h 547"/>
                <a:gd name="T90" fmla="*/ 437 w 464"/>
                <a:gd name="T91" fmla="*/ 118 h 547"/>
                <a:gd name="T92" fmla="*/ 401 w 464"/>
                <a:gd name="T93" fmla="*/ 86 h 547"/>
                <a:gd name="T94" fmla="*/ 384 w 464"/>
                <a:gd name="T95" fmla="*/ 88 h 547"/>
                <a:gd name="T96" fmla="*/ 357 w 464"/>
                <a:gd name="T97" fmla="*/ 119 h 547"/>
                <a:gd name="T98" fmla="*/ 252 w 464"/>
                <a:gd name="T99" fmla="*/ 83 h 547"/>
                <a:gd name="T100" fmla="*/ 252 w 464"/>
                <a:gd name="T101" fmla="*/ 64 h 547"/>
                <a:gd name="T102" fmla="*/ 280 w 464"/>
                <a:gd name="T103" fmla="*/ 64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4" h="547">
                  <a:moveTo>
                    <a:pt x="265" y="331"/>
                  </a:moveTo>
                  <a:cubicBezTo>
                    <a:pt x="269" y="336"/>
                    <a:pt x="269" y="343"/>
                    <a:pt x="264" y="347"/>
                  </a:cubicBezTo>
                  <a:cubicBezTo>
                    <a:pt x="260" y="351"/>
                    <a:pt x="253" y="352"/>
                    <a:pt x="248" y="348"/>
                  </a:cubicBezTo>
                  <a:cubicBezTo>
                    <a:pt x="244" y="350"/>
                    <a:pt x="238" y="351"/>
                    <a:pt x="232" y="351"/>
                  </a:cubicBezTo>
                  <a:cubicBezTo>
                    <a:pt x="212" y="351"/>
                    <a:pt x="195" y="335"/>
                    <a:pt x="195" y="315"/>
                  </a:cubicBezTo>
                  <a:cubicBezTo>
                    <a:pt x="195" y="309"/>
                    <a:pt x="197" y="303"/>
                    <a:pt x="199" y="298"/>
                  </a:cubicBezTo>
                  <a:cubicBezTo>
                    <a:pt x="138" y="237"/>
                    <a:pt x="138" y="237"/>
                    <a:pt x="138" y="237"/>
                  </a:cubicBezTo>
                  <a:cubicBezTo>
                    <a:pt x="134" y="233"/>
                    <a:pt x="134" y="225"/>
                    <a:pt x="138" y="220"/>
                  </a:cubicBezTo>
                  <a:cubicBezTo>
                    <a:pt x="143" y="216"/>
                    <a:pt x="151" y="216"/>
                    <a:pt x="155" y="220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21" y="279"/>
                    <a:pt x="226" y="278"/>
                    <a:pt x="232" y="278"/>
                  </a:cubicBezTo>
                  <a:cubicBezTo>
                    <a:pt x="253" y="278"/>
                    <a:pt x="269" y="294"/>
                    <a:pt x="269" y="315"/>
                  </a:cubicBezTo>
                  <a:cubicBezTo>
                    <a:pt x="269" y="320"/>
                    <a:pt x="268" y="326"/>
                    <a:pt x="265" y="331"/>
                  </a:cubicBezTo>
                  <a:close/>
                  <a:moveTo>
                    <a:pt x="345" y="201"/>
                  </a:moveTo>
                  <a:cubicBezTo>
                    <a:pt x="316" y="173"/>
                    <a:pt x="276" y="155"/>
                    <a:pt x="232" y="155"/>
                  </a:cubicBezTo>
                  <a:cubicBezTo>
                    <a:pt x="188" y="155"/>
                    <a:pt x="148" y="173"/>
                    <a:pt x="119" y="201"/>
                  </a:cubicBezTo>
                  <a:cubicBezTo>
                    <a:pt x="90" y="230"/>
                    <a:pt x="72" y="270"/>
                    <a:pt x="72" y="315"/>
                  </a:cubicBezTo>
                  <a:cubicBezTo>
                    <a:pt x="72" y="359"/>
                    <a:pt x="90" y="399"/>
                    <a:pt x="119" y="428"/>
                  </a:cubicBezTo>
                  <a:cubicBezTo>
                    <a:pt x="148" y="457"/>
                    <a:pt x="188" y="475"/>
                    <a:pt x="232" y="475"/>
                  </a:cubicBezTo>
                  <a:cubicBezTo>
                    <a:pt x="276" y="475"/>
                    <a:pt x="316" y="457"/>
                    <a:pt x="345" y="428"/>
                  </a:cubicBezTo>
                  <a:cubicBezTo>
                    <a:pt x="374" y="399"/>
                    <a:pt x="392" y="359"/>
                    <a:pt x="392" y="315"/>
                  </a:cubicBezTo>
                  <a:cubicBezTo>
                    <a:pt x="392" y="270"/>
                    <a:pt x="374" y="230"/>
                    <a:pt x="345" y="201"/>
                  </a:cubicBezTo>
                  <a:close/>
                  <a:moveTo>
                    <a:pt x="280" y="64"/>
                  </a:moveTo>
                  <a:cubicBezTo>
                    <a:pt x="287" y="64"/>
                    <a:pt x="292" y="59"/>
                    <a:pt x="292" y="52"/>
                  </a:cubicBezTo>
                  <a:cubicBezTo>
                    <a:pt x="292" y="12"/>
                    <a:pt x="292" y="12"/>
                    <a:pt x="292" y="12"/>
                  </a:cubicBezTo>
                  <a:cubicBezTo>
                    <a:pt x="292" y="6"/>
                    <a:pt x="287" y="0"/>
                    <a:pt x="28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78" y="0"/>
                    <a:pt x="172" y="6"/>
                    <a:pt x="172" y="12"/>
                  </a:cubicBezTo>
                  <a:cubicBezTo>
                    <a:pt x="172" y="52"/>
                    <a:pt x="172" y="52"/>
                    <a:pt x="172" y="52"/>
                  </a:cubicBezTo>
                  <a:cubicBezTo>
                    <a:pt x="172" y="59"/>
                    <a:pt x="178" y="64"/>
                    <a:pt x="184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174" y="87"/>
                    <a:pt x="138" y="99"/>
                    <a:pt x="108" y="119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76" y="83"/>
                    <a:pt x="68" y="82"/>
                    <a:pt x="63" y="86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22" y="123"/>
                    <a:pt x="22" y="130"/>
                    <a:pt x="26" y="135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20" y="207"/>
                    <a:pt x="0" y="258"/>
                    <a:pt x="0" y="315"/>
                  </a:cubicBezTo>
                  <a:cubicBezTo>
                    <a:pt x="0" y="379"/>
                    <a:pt x="26" y="437"/>
                    <a:pt x="68" y="479"/>
                  </a:cubicBezTo>
                  <a:cubicBezTo>
                    <a:pt x="110" y="521"/>
                    <a:pt x="168" y="547"/>
                    <a:pt x="232" y="547"/>
                  </a:cubicBezTo>
                  <a:cubicBezTo>
                    <a:pt x="296" y="547"/>
                    <a:pt x="354" y="521"/>
                    <a:pt x="396" y="479"/>
                  </a:cubicBezTo>
                  <a:cubicBezTo>
                    <a:pt x="438" y="437"/>
                    <a:pt x="464" y="379"/>
                    <a:pt x="464" y="315"/>
                  </a:cubicBezTo>
                  <a:cubicBezTo>
                    <a:pt x="464" y="258"/>
                    <a:pt x="444" y="207"/>
                    <a:pt x="411" y="166"/>
                  </a:cubicBezTo>
                  <a:cubicBezTo>
                    <a:pt x="438" y="135"/>
                    <a:pt x="438" y="135"/>
                    <a:pt x="438" y="135"/>
                  </a:cubicBezTo>
                  <a:cubicBezTo>
                    <a:pt x="443" y="130"/>
                    <a:pt x="442" y="123"/>
                    <a:pt x="437" y="118"/>
                  </a:cubicBezTo>
                  <a:cubicBezTo>
                    <a:pt x="401" y="86"/>
                    <a:pt x="401" y="86"/>
                    <a:pt x="401" y="86"/>
                  </a:cubicBezTo>
                  <a:cubicBezTo>
                    <a:pt x="396" y="82"/>
                    <a:pt x="389" y="83"/>
                    <a:pt x="384" y="88"/>
                  </a:cubicBezTo>
                  <a:cubicBezTo>
                    <a:pt x="357" y="119"/>
                    <a:pt x="357" y="119"/>
                    <a:pt x="357" y="119"/>
                  </a:cubicBezTo>
                  <a:cubicBezTo>
                    <a:pt x="326" y="99"/>
                    <a:pt x="290" y="87"/>
                    <a:pt x="252" y="83"/>
                  </a:cubicBezTo>
                  <a:cubicBezTo>
                    <a:pt x="252" y="64"/>
                    <a:pt x="252" y="64"/>
                    <a:pt x="252" y="64"/>
                  </a:cubicBezTo>
                  <a:lnTo>
                    <a:pt x="280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6"/>
            <p:cNvSpPr>
              <a:spLocks noEditPoints="1"/>
            </p:cNvSpPr>
            <p:nvPr/>
          </p:nvSpPr>
          <p:spPr bwMode="auto">
            <a:xfrm>
              <a:off x="3865563" y="2446338"/>
              <a:ext cx="438150" cy="439738"/>
            </a:xfrm>
            <a:custGeom>
              <a:avLst/>
              <a:gdLst>
                <a:gd name="T0" fmla="*/ 196 w 241"/>
                <a:gd name="T1" fmla="*/ 213 h 241"/>
                <a:gd name="T2" fmla="*/ 164 w 241"/>
                <a:gd name="T3" fmla="*/ 232 h 241"/>
                <a:gd name="T4" fmla="*/ 149 w 241"/>
                <a:gd name="T5" fmla="*/ 211 h 241"/>
                <a:gd name="T6" fmla="*/ 117 w 241"/>
                <a:gd name="T7" fmla="*/ 216 h 241"/>
                <a:gd name="T8" fmla="*/ 107 w 241"/>
                <a:gd name="T9" fmla="*/ 241 h 241"/>
                <a:gd name="T10" fmla="*/ 71 w 241"/>
                <a:gd name="T11" fmla="*/ 231 h 241"/>
                <a:gd name="T12" fmla="*/ 75 w 241"/>
                <a:gd name="T13" fmla="*/ 205 h 241"/>
                <a:gd name="T14" fmla="*/ 50 w 241"/>
                <a:gd name="T15" fmla="*/ 185 h 241"/>
                <a:gd name="T16" fmla="*/ 26 w 241"/>
                <a:gd name="T17" fmla="*/ 195 h 241"/>
                <a:gd name="T18" fmla="*/ 8 w 241"/>
                <a:gd name="T19" fmla="*/ 163 h 241"/>
                <a:gd name="T20" fmla="*/ 28 w 241"/>
                <a:gd name="T21" fmla="*/ 148 h 241"/>
                <a:gd name="T22" fmla="*/ 24 w 241"/>
                <a:gd name="T23" fmla="*/ 116 h 241"/>
                <a:gd name="T24" fmla="*/ 0 w 241"/>
                <a:gd name="T25" fmla="*/ 106 h 241"/>
                <a:gd name="T26" fmla="*/ 9 w 241"/>
                <a:gd name="T27" fmla="*/ 71 h 241"/>
                <a:gd name="T28" fmla="*/ 35 w 241"/>
                <a:gd name="T29" fmla="*/ 74 h 241"/>
                <a:gd name="T30" fmla="*/ 55 w 241"/>
                <a:gd name="T31" fmla="*/ 49 h 241"/>
                <a:gd name="T32" fmla="*/ 45 w 241"/>
                <a:gd name="T33" fmla="*/ 25 h 241"/>
                <a:gd name="T34" fmla="*/ 77 w 241"/>
                <a:gd name="T35" fmla="*/ 7 h 241"/>
                <a:gd name="T36" fmla="*/ 92 w 241"/>
                <a:gd name="T37" fmla="*/ 27 h 241"/>
                <a:gd name="T38" fmla="*/ 124 w 241"/>
                <a:gd name="T39" fmla="*/ 23 h 241"/>
                <a:gd name="T40" fmla="*/ 134 w 241"/>
                <a:gd name="T41" fmla="*/ 0 h 241"/>
                <a:gd name="T42" fmla="*/ 169 w 241"/>
                <a:gd name="T43" fmla="*/ 9 h 241"/>
                <a:gd name="T44" fmla="*/ 165 w 241"/>
                <a:gd name="T45" fmla="*/ 34 h 241"/>
                <a:gd name="T46" fmla="*/ 191 w 241"/>
                <a:gd name="T47" fmla="*/ 54 h 241"/>
                <a:gd name="T48" fmla="*/ 214 w 241"/>
                <a:gd name="T49" fmla="*/ 44 h 241"/>
                <a:gd name="T50" fmla="*/ 233 w 241"/>
                <a:gd name="T51" fmla="*/ 76 h 241"/>
                <a:gd name="T52" fmla="*/ 213 w 241"/>
                <a:gd name="T53" fmla="*/ 91 h 241"/>
                <a:gd name="T54" fmla="*/ 217 w 241"/>
                <a:gd name="T55" fmla="*/ 123 h 241"/>
                <a:gd name="T56" fmla="*/ 241 w 241"/>
                <a:gd name="T57" fmla="*/ 133 h 241"/>
                <a:gd name="T58" fmla="*/ 232 w 241"/>
                <a:gd name="T59" fmla="*/ 168 h 241"/>
                <a:gd name="T60" fmla="*/ 206 w 241"/>
                <a:gd name="T61" fmla="*/ 164 h 241"/>
                <a:gd name="T62" fmla="*/ 186 w 241"/>
                <a:gd name="T63" fmla="*/ 190 h 241"/>
                <a:gd name="T64" fmla="*/ 196 w 241"/>
                <a:gd name="T65" fmla="*/ 213 h 241"/>
                <a:gd name="T66" fmla="*/ 152 w 241"/>
                <a:gd name="T67" fmla="*/ 101 h 241"/>
                <a:gd name="T68" fmla="*/ 130 w 241"/>
                <a:gd name="T69" fmla="*/ 85 h 241"/>
                <a:gd name="T70" fmla="*/ 102 w 241"/>
                <a:gd name="T71" fmla="*/ 88 h 241"/>
                <a:gd name="T72" fmla="*/ 86 w 241"/>
                <a:gd name="T73" fmla="*/ 110 h 241"/>
                <a:gd name="T74" fmla="*/ 89 w 241"/>
                <a:gd name="T75" fmla="*/ 137 h 241"/>
                <a:gd name="T76" fmla="*/ 111 w 241"/>
                <a:gd name="T77" fmla="*/ 154 h 241"/>
                <a:gd name="T78" fmla="*/ 138 w 241"/>
                <a:gd name="T79" fmla="*/ 150 h 241"/>
                <a:gd name="T80" fmla="*/ 155 w 241"/>
                <a:gd name="T81" fmla="*/ 129 h 241"/>
                <a:gd name="T82" fmla="*/ 152 w 241"/>
                <a:gd name="T83" fmla="*/ 1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241">
                  <a:moveTo>
                    <a:pt x="196" y="213"/>
                  </a:moveTo>
                  <a:cubicBezTo>
                    <a:pt x="164" y="232"/>
                    <a:pt x="164" y="232"/>
                    <a:pt x="164" y="232"/>
                  </a:cubicBezTo>
                  <a:cubicBezTo>
                    <a:pt x="149" y="211"/>
                    <a:pt x="149" y="211"/>
                    <a:pt x="149" y="211"/>
                  </a:cubicBezTo>
                  <a:cubicBezTo>
                    <a:pt x="139" y="215"/>
                    <a:pt x="128" y="216"/>
                    <a:pt x="117" y="216"/>
                  </a:cubicBezTo>
                  <a:cubicBezTo>
                    <a:pt x="107" y="241"/>
                    <a:pt x="107" y="241"/>
                    <a:pt x="107" y="241"/>
                  </a:cubicBezTo>
                  <a:cubicBezTo>
                    <a:pt x="71" y="231"/>
                    <a:pt x="71" y="231"/>
                    <a:pt x="71" y="231"/>
                  </a:cubicBezTo>
                  <a:cubicBezTo>
                    <a:pt x="75" y="205"/>
                    <a:pt x="75" y="205"/>
                    <a:pt x="75" y="205"/>
                  </a:cubicBezTo>
                  <a:cubicBezTo>
                    <a:pt x="66" y="200"/>
                    <a:pt x="57" y="193"/>
                    <a:pt x="50" y="18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8" y="163"/>
                    <a:pt x="8" y="163"/>
                    <a:pt x="8" y="163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5" y="138"/>
                    <a:pt x="24" y="127"/>
                    <a:pt x="24" y="1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40" y="65"/>
                    <a:pt x="47" y="56"/>
                    <a:pt x="55" y="49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02" y="24"/>
                    <a:pt x="113" y="23"/>
                    <a:pt x="124" y="2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75" y="39"/>
                    <a:pt x="184" y="46"/>
                    <a:pt x="191" y="54"/>
                  </a:cubicBezTo>
                  <a:cubicBezTo>
                    <a:pt x="214" y="44"/>
                    <a:pt x="214" y="44"/>
                    <a:pt x="214" y="44"/>
                  </a:cubicBezTo>
                  <a:cubicBezTo>
                    <a:pt x="233" y="76"/>
                    <a:pt x="233" y="76"/>
                    <a:pt x="233" y="76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16" y="101"/>
                    <a:pt x="217" y="112"/>
                    <a:pt x="217" y="123"/>
                  </a:cubicBezTo>
                  <a:cubicBezTo>
                    <a:pt x="241" y="133"/>
                    <a:pt x="241" y="133"/>
                    <a:pt x="241" y="133"/>
                  </a:cubicBezTo>
                  <a:cubicBezTo>
                    <a:pt x="232" y="168"/>
                    <a:pt x="232" y="168"/>
                    <a:pt x="232" y="168"/>
                  </a:cubicBezTo>
                  <a:cubicBezTo>
                    <a:pt x="206" y="164"/>
                    <a:pt x="206" y="164"/>
                    <a:pt x="206" y="164"/>
                  </a:cubicBezTo>
                  <a:cubicBezTo>
                    <a:pt x="201" y="174"/>
                    <a:pt x="194" y="183"/>
                    <a:pt x="186" y="190"/>
                  </a:cubicBezTo>
                  <a:cubicBezTo>
                    <a:pt x="196" y="213"/>
                    <a:pt x="196" y="213"/>
                    <a:pt x="196" y="213"/>
                  </a:cubicBezTo>
                  <a:close/>
                  <a:moveTo>
                    <a:pt x="152" y="101"/>
                  </a:moveTo>
                  <a:cubicBezTo>
                    <a:pt x="147" y="93"/>
                    <a:pt x="139" y="87"/>
                    <a:pt x="130" y="85"/>
                  </a:cubicBezTo>
                  <a:cubicBezTo>
                    <a:pt x="120" y="82"/>
                    <a:pt x="110" y="84"/>
                    <a:pt x="102" y="88"/>
                  </a:cubicBezTo>
                  <a:cubicBezTo>
                    <a:pt x="94" y="93"/>
                    <a:pt x="88" y="100"/>
                    <a:pt x="86" y="110"/>
                  </a:cubicBezTo>
                  <a:cubicBezTo>
                    <a:pt x="83" y="120"/>
                    <a:pt x="85" y="129"/>
                    <a:pt x="89" y="137"/>
                  </a:cubicBezTo>
                  <a:cubicBezTo>
                    <a:pt x="94" y="145"/>
                    <a:pt x="102" y="152"/>
                    <a:pt x="111" y="154"/>
                  </a:cubicBezTo>
                  <a:cubicBezTo>
                    <a:pt x="121" y="157"/>
                    <a:pt x="130" y="155"/>
                    <a:pt x="138" y="150"/>
                  </a:cubicBezTo>
                  <a:cubicBezTo>
                    <a:pt x="146" y="146"/>
                    <a:pt x="153" y="138"/>
                    <a:pt x="155" y="129"/>
                  </a:cubicBezTo>
                  <a:cubicBezTo>
                    <a:pt x="158" y="119"/>
                    <a:pt x="156" y="109"/>
                    <a:pt x="152" y="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7"/>
            <p:cNvSpPr/>
            <p:nvPr/>
          </p:nvSpPr>
          <p:spPr bwMode="auto">
            <a:xfrm>
              <a:off x="2649538" y="1744663"/>
              <a:ext cx="1139825" cy="1233488"/>
            </a:xfrm>
            <a:custGeom>
              <a:avLst/>
              <a:gdLst>
                <a:gd name="T0" fmla="*/ 333 w 627"/>
                <a:gd name="T1" fmla="*/ 641 h 678"/>
                <a:gd name="T2" fmla="*/ 427 w 627"/>
                <a:gd name="T3" fmla="*/ 628 h 678"/>
                <a:gd name="T4" fmla="*/ 447 w 627"/>
                <a:gd name="T5" fmla="*/ 660 h 678"/>
                <a:gd name="T6" fmla="*/ 495 w 627"/>
                <a:gd name="T7" fmla="*/ 640 h 678"/>
                <a:gd name="T8" fmla="*/ 485 w 627"/>
                <a:gd name="T9" fmla="*/ 603 h 678"/>
                <a:gd name="T10" fmla="*/ 523 w 627"/>
                <a:gd name="T11" fmla="*/ 578 h 678"/>
                <a:gd name="T12" fmla="*/ 559 w 627"/>
                <a:gd name="T13" fmla="*/ 544 h 678"/>
                <a:gd name="T14" fmla="*/ 593 w 627"/>
                <a:gd name="T15" fmla="*/ 563 h 678"/>
                <a:gd name="T16" fmla="*/ 624 w 627"/>
                <a:gd name="T17" fmla="*/ 522 h 678"/>
                <a:gd name="T18" fmla="*/ 597 w 627"/>
                <a:gd name="T19" fmla="*/ 494 h 678"/>
                <a:gd name="T20" fmla="*/ 627 w 627"/>
                <a:gd name="T21" fmla="*/ 423 h 678"/>
                <a:gd name="T22" fmla="*/ 554 w 627"/>
                <a:gd name="T23" fmla="*/ 404 h 678"/>
                <a:gd name="T24" fmla="*/ 311 w 627"/>
                <a:gd name="T25" fmla="*/ 564 h 678"/>
                <a:gd name="T26" fmla="*/ 115 w 627"/>
                <a:gd name="T27" fmla="*/ 314 h 678"/>
                <a:gd name="T28" fmla="*/ 200 w 627"/>
                <a:gd name="T29" fmla="*/ 164 h 678"/>
                <a:gd name="T30" fmla="*/ 396 w 627"/>
                <a:gd name="T31" fmla="*/ 124 h 678"/>
                <a:gd name="T32" fmla="*/ 417 w 627"/>
                <a:gd name="T33" fmla="*/ 51 h 678"/>
                <a:gd name="T34" fmla="*/ 406 w 627"/>
                <a:gd name="T35" fmla="*/ 49 h 678"/>
                <a:gd name="T36" fmla="*/ 406 w 627"/>
                <a:gd name="T37" fmla="*/ 7 h 678"/>
                <a:gd name="T38" fmla="*/ 354 w 627"/>
                <a:gd name="T39" fmla="*/ 0 h 678"/>
                <a:gd name="T40" fmla="*/ 343 w 627"/>
                <a:gd name="T41" fmla="*/ 41 h 678"/>
                <a:gd name="T42" fmla="*/ 252 w 627"/>
                <a:gd name="T43" fmla="*/ 54 h 678"/>
                <a:gd name="T44" fmla="*/ 230 w 627"/>
                <a:gd name="T45" fmla="*/ 18 h 678"/>
                <a:gd name="T46" fmla="*/ 183 w 627"/>
                <a:gd name="T47" fmla="*/ 38 h 678"/>
                <a:gd name="T48" fmla="*/ 194 w 627"/>
                <a:gd name="T49" fmla="*/ 78 h 678"/>
                <a:gd name="T50" fmla="*/ 154 w 627"/>
                <a:gd name="T51" fmla="*/ 105 h 678"/>
                <a:gd name="T52" fmla="*/ 120 w 627"/>
                <a:gd name="T53" fmla="*/ 135 h 678"/>
                <a:gd name="T54" fmla="*/ 84 w 627"/>
                <a:gd name="T55" fmla="*/ 115 h 678"/>
                <a:gd name="T56" fmla="*/ 53 w 627"/>
                <a:gd name="T57" fmla="*/ 156 h 678"/>
                <a:gd name="T58" fmla="*/ 82 w 627"/>
                <a:gd name="T59" fmla="*/ 185 h 678"/>
                <a:gd name="T60" fmla="*/ 46 w 627"/>
                <a:gd name="T61" fmla="*/ 271 h 678"/>
                <a:gd name="T62" fmla="*/ 6 w 627"/>
                <a:gd name="T63" fmla="*/ 272 h 678"/>
                <a:gd name="T64" fmla="*/ 0 w 627"/>
                <a:gd name="T65" fmla="*/ 323 h 678"/>
                <a:gd name="T66" fmla="*/ 38 w 627"/>
                <a:gd name="T67" fmla="*/ 334 h 678"/>
                <a:gd name="T68" fmla="*/ 51 w 627"/>
                <a:gd name="T69" fmla="*/ 427 h 678"/>
                <a:gd name="T70" fmla="*/ 17 w 627"/>
                <a:gd name="T71" fmla="*/ 447 h 678"/>
                <a:gd name="T72" fmla="*/ 38 w 627"/>
                <a:gd name="T73" fmla="*/ 495 h 678"/>
                <a:gd name="T74" fmla="*/ 75 w 627"/>
                <a:gd name="T75" fmla="*/ 485 h 678"/>
                <a:gd name="T76" fmla="*/ 102 w 627"/>
                <a:gd name="T77" fmla="*/ 526 h 678"/>
                <a:gd name="T78" fmla="*/ 133 w 627"/>
                <a:gd name="T79" fmla="*/ 560 h 678"/>
                <a:gd name="T80" fmla="*/ 114 w 627"/>
                <a:gd name="T81" fmla="*/ 593 h 678"/>
                <a:gd name="T82" fmla="*/ 156 w 627"/>
                <a:gd name="T83" fmla="*/ 625 h 678"/>
                <a:gd name="T84" fmla="*/ 183 w 627"/>
                <a:gd name="T85" fmla="*/ 598 h 678"/>
                <a:gd name="T86" fmla="*/ 271 w 627"/>
                <a:gd name="T87" fmla="*/ 634 h 678"/>
                <a:gd name="T88" fmla="*/ 272 w 627"/>
                <a:gd name="T89" fmla="*/ 671 h 678"/>
                <a:gd name="T90" fmla="*/ 323 w 627"/>
                <a:gd name="T91" fmla="*/ 678 h 678"/>
                <a:gd name="T92" fmla="*/ 333 w 627"/>
                <a:gd name="T93" fmla="*/ 64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7" h="678">
                  <a:moveTo>
                    <a:pt x="333" y="641"/>
                  </a:moveTo>
                  <a:cubicBezTo>
                    <a:pt x="366" y="642"/>
                    <a:pt x="397" y="637"/>
                    <a:pt x="427" y="628"/>
                  </a:cubicBezTo>
                  <a:cubicBezTo>
                    <a:pt x="447" y="660"/>
                    <a:pt x="447" y="660"/>
                    <a:pt x="447" y="660"/>
                  </a:cubicBezTo>
                  <a:cubicBezTo>
                    <a:pt x="495" y="640"/>
                    <a:pt x="495" y="640"/>
                    <a:pt x="495" y="640"/>
                  </a:cubicBezTo>
                  <a:cubicBezTo>
                    <a:pt x="485" y="603"/>
                    <a:pt x="485" y="603"/>
                    <a:pt x="485" y="603"/>
                  </a:cubicBezTo>
                  <a:cubicBezTo>
                    <a:pt x="498" y="596"/>
                    <a:pt x="511" y="587"/>
                    <a:pt x="523" y="578"/>
                  </a:cubicBezTo>
                  <a:cubicBezTo>
                    <a:pt x="536" y="568"/>
                    <a:pt x="548" y="556"/>
                    <a:pt x="559" y="544"/>
                  </a:cubicBezTo>
                  <a:cubicBezTo>
                    <a:pt x="593" y="563"/>
                    <a:pt x="593" y="563"/>
                    <a:pt x="593" y="563"/>
                  </a:cubicBezTo>
                  <a:cubicBezTo>
                    <a:pt x="624" y="522"/>
                    <a:pt x="624" y="522"/>
                    <a:pt x="624" y="522"/>
                  </a:cubicBezTo>
                  <a:cubicBezTo>
                    <a:pt x="597" y="494"/>
                    <a:pt x="597" y="494"/>
                    <a:pt x="597" y="494"/>
                  </a:cubicBezTo>
                  <a:cubicBezTo>
                    <a:pt x="610" y="472"/>
                    <a:pt x="620" y="448"/>
                    <a:pt x="627" y="423"/>
                  </a:cubicBezTo>
                  <a:cubicBezTo>
                    <a:pt x="602" y="420"/>
                    <a:pt x="577" y="414"/>
                    <a:pt x="554" y="404"/>
                  </a:cubicBezTo>
                  <a:cubicBezTo>
                    <a:pt x="524" y="502"/>
                    <a:pt x="429" y="579"/>
                    <a:pt x="311" y="564"/>
                  </a:cubicBezTo>
                  <a:cubicBezTo>
                    <a:pt x="188" y="549"/>
                    <a:pt x="100" y="437"/>
                    <a:pt x="115" y="314"/>
                  </a:cubicBezTo>
                  <a:cubicBezTo>
                    <a:pt x="123" y="252"/>
                    <a:pt x="155" y="199"/>
                    <a:pt x="200" y="164"/>
                  </a:cubicBezTo>
                  <a:cubicBezTo>
                    <a:pt x="257" y="119"/>
                    <a:pt x="330" y="107"/>
                    <a:pt x="396" y="124"/>
                  </a:cubicBezTo>
                  <a:cubicBezTo>
                    <a:pt x="399" y="99"/>
                    <a:pt x="406" y="74"/>
                    <a:pt x="417" y="51"/>
                  </a:cubicBezTo>
                  <a:cubicBezTo>
                    <a:pt x="413" y="51"/>
                    <a:pt x="410" y="50"/>
                    <a:pt x="406" y="49"/>
                  </a:cubicBezTo>
                  <a:cubicBezTo>
                    <a:pt x="406" y="7"/>
                    <a:pt x="406" y="7"/>
                    <a:pt x="406" y="7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3" y="41"/>
                    <a:pt x="343" y="41"/>
                    <a:pt x="343" y="41"/>
                  </a:cubicBezTo>
                  <a:cubicBezTo>
                    <a:pt x="312" y="41"/>
                    <a:pt x="281" y="45"/>
                    <a:pt x="252" y="54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94" y="78"/>
                    <a:pt x="194" y="78"/>
                    <a:pt x="194" y="78"/>
                  </a:cubicBezTo>
                  <a:cubicBezTo>
                    <a:pt x="180" y="86"/>
                    <a:pt x="166" y="95"/>
                    <a:pt x="154" y="105"/>
                  </a:cubicBezTo>
                  <a:cubicBezTo>
                    <a:pt x="142" y="114"/>
                    <a:pt x="131" y="124"/>
                    <a:pt x="120" y="135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53" y="156"/>
                    <a:pt x="53" y="156"/>
                    <a:pt x="53" y="156"/>
                  </a:cubicBezTo>
                  <a:cubicBezTo>
                    <a:pt x="82" y="185"/>
                    <a:pt x="82" y="185"/>
                    <a:pt x="82" y="185"/>
                  </a:cubicBezTo>
                  <a:cubicBezTo>
                    <a:pt x="66" y="211"/>
                    <a:pt x="54" y="240"/>
                    <a:pt x="46" y="271"/>
                  </a:cubicBezTo>
                  <a:cubicBezTo>
                    <a:pt x="6" y="272"/>
                    <a:pt x="6" y="272"/>
                    <a:pt x="6" y="272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38" y="334"/>
                    <a:pt x="38" y="334"/>
                    <a:pt x="38" y="334"/>
                  </a:cubicBezTo>
                  <a:cubicBezTo>
                    <a:pt x="37" y="366"/>
                    <a:pt x="42" y="397"/>
                    <a:pt x="51" y="427"/>
                  </a:cubicBezTo>
                  <a:cubicBezTo>
                    <a:pt x="17" y="447"/>
                    <a:pt x="17" y="447"/>
                    <a:pt x="17" y="447"/>
                  </a:cubicBezTo>
                  <a:cubicBezTo>
                    <a:pt x="38" y="495"/>
                    <a:pt x="38" y="495"/>
                    <a:pt x="38" y="495"/>
                  </a:cubicBezTo>
                  <a:cubicBezTo>
                    <a:pt x="75" y="485"/>
                    <a:pt x="75" y="485"/>
                    <a:pt x="75" y="485"/>
                  </a:cubicBezTo>
                  <a:cubicBezTo>
                    <a:pt x="83" y="499"/>
                    <a:pt x="92" y="513"/>
                    <a:pt x="102" y="526"/>
                  </a:cubicBezTo>
                  <a:cubicBezTo>
                    <a:pt x="111" y="538"/>
                    <a:pt x="122" y="549"/>
                    <a:pt x="133" y="560"/>
                  </a:cubicBezTo>
                  <a:cubicBezTo>
                    <a:pt x="114" y="593"/>
                    <a:pt x="114" y="593"/>
                    <a:pt x="114" y="593"/>
                  </a:cubicBezTo>
                  <a:cubicBezTo>
                    <a:pt x="156" y="625"/>
                    <a:pt x="156" y="625"/>
                    <a:pt x="156" y="625"/>
                  </a:cubicBezTo>
                  <a:cubicBezTo>
                    <a:pt x="183" y="598"/>
                    <a:pt x="183" y="598"/>
                    <a:pt x="183" y="598"/>
                  </a:cubicBezTo>
                  <a:cubicBezTo>
                    <a:pt x="209" y="614"/>
                    <a:pt x="239" y="626"/>
                    <a:pt x="271" y="634"/>
                  </a:cubicBezTo>
                  <a:cubicBezTo>
                    <a:pt x="272" y="671"/>
                    <a:pt x="272" y="671"/>
                    <a:pt x="272" y="671"/>
                  </a:cubicBezTo>
                  <a:cubicBezTo>
                    <a:pt x="323" y="678"/>
                    <a:pt x="323" y="678"/>
                    <a:pt x="323" y="678"/>
                  </a:cubicBezTo>
                  <a:lnTo>
                    <a:pt x="333" y="6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2737360" y="2533837"/>
            <a:ext cx="1001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 defTabSz="685800">
              <a:lnSpc>
                <a:spcPct val="150000"/>
              </a:lnSpc>
            </a:pPr>
            <a:r>
              <a:rPr lang="en-US" altLang="zh-CN" sz="240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smb</a:t>
            </a:r>
            <a:r>
              <a:rPr lang="zh-CN" altLang="en-US" sz="240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123" name="文本框 122"/>
          <p:cNvSpPr txBox="1"/>
          <p:nvPr/>
        </p:nvSpPr>
        <p:spPr>
          <a:xfrm>
            <a:off x="3952160" y="1421351"/>
            <a:ext cx="11763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 defTabSz="685800">
              <a:lnSpc>
                <a:spcPct val="150000"/>
              </a:lnSpc>
            </a:pPr>
            <a:r>
              <a:rPr lang="en-US" altLang="zh-CN" sz="270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5086111" y="2494699"/>
            <a:ext cx="1362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 defTabSz="685800">
              <a:lnSpc>
                <a:spcPct val="150000"/>
              </a:lnSpc>
            </a:pPr>
            <a:r>
              <a:rPr lang="en-US" altLang="zh-CN" sz="240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</a:p>
          <a:p>
            <a:pPr algn="ctr" defTabSz="685800">
              <a:lnSpc>
                <a:spcPct val="150000"/>
              </a:lnSpc>
            </a:pPr>
            <a:r>
              <a:rPr lang="zh-CN" altLang="en-US" sz="2400" dirty="0">
                <a:solidFill>
                  <a:srgbClr val="041F4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781425" y="3501867"/>
            <a:ext cx="151780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algn="ctr" defTabSz="685800">
              <a:lnSpc>
                <a:spcPct val="150000"/>
              </a:lnSpc>
            </a:pPr>
            <a:r>
              <a:rPr lang="zh-CN" altLang="en-US" sz="210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防火墙</a:t>
            </a:r>
          </a:p>
          <a:p>
            <a:pPr algn="ctr" defTabSz="685800">
              <a:lnSpc>
                <a:spcPct val="150000"/>
              </a:lnSpc>
            </a:pPr>
            <a:r>
              <a:rPr lang="zh-CN" altLang="en-US" sz="210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策略路由</a:t>
            </a:r>
          </a:p>
          <a:p>
            <a:pPr algn="ctr" defTabSz="685800">
              <a:lnSpc>
                <a:spcPct val="150000"/>
              </a:lnSpc>
            </a:pPr>
            <a:r>
              <a:rPr lang="zh-CN" altLang="en-US" sz="210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21781" y="266700"/>
            <a:ext cx="35004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3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我们能学到什么？</a:t>
            </a:r>
          </a:p>
        </p:txBody>
      </p:sp>
    </p:spTree>
    <p:extLst>
      <p:ext uri="{BB962C8B-B14F-4D97-AF65-F5344CB8AC3E}">
        <p14:creationId xmlns:p14="http://schemas.microsoft.com/office/powerpoint/2010/main" val="229728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50"/>
                            </p:stCondLst>
                            <p:childTnLst>
                              <p:par>
                                <p:cTn id="5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100"/>
                            </p:stCondLst>
                            <p:childTnLst>
                              <p:par>
                                <p:cTn id="6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 tmFilter="0,0; .5, 1; 1, 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 bldLvl="0" animBg="1"/>
      <p:bldP spid="122" grpId="0"/>
      <p:bldP spid="123" grpId="0"/>
      <p:bldP spid="124" grpId="0"/>
      <p:bldP spid="1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3"/>
          <p:cNvGrpSpPr/>
          <p:nvPr/>
        </p:nvGrpSpPr>
        <p:grpSpPr>
          <a:xfrm>
            <a:off x="1715691" y="177403"/>
            <a:ext cx="5779294" cy="1490663"/>
            <a:chOff x="0" y="0"/>
            <a:chExt cx="4942" cy="1252"/>
          </a:xfrm>
        </p:grpSpPr>
        <p:pic>
          <p:nvPicPr>
            <p:cNvPr id="11266" name="AutoShap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942" cy="12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67" name="Text Box 5"/>
            <p:cNvSpPr/>
            <p:nvPr/>
          </p:nvSpPr>
          <p:spPr>
            <a:xfrm>
              <a:off x="57" y="56"/>
              <a:ext cx="4628" cy="9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4500" b="1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sym typeface="黑体" panose="02010609060101010101" pitchFamily="1" charset="-122"/>
                </a:rPr>
                <a:t>Dian</a:t>
              </a:r>
              <a:r>
                <a:rPr lang="zh-CN" altLang="en-US" sz="4500" b="1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sym typeface="黑体" panose="02010609060101010101" pitchFamily="1" charset="-122"/>
                </a:rPr>
                <a:t>团队是什么？</a:t>
              </a:r>
              <a:endParaRPr lang="en-US" altLang="x-none" sz="4500" b="1" dirty="0">
                <a:solidFill>
                  <a:srgbClr val="FFFFFF"/>
                </a:solidFill>
                <a:latin typeface="黑体" panose="02010609060101010101" pitchFamily="1" charset="-122"/>
                <a:ea typeface="黑体" panose="02010609060101010101" pitchFamily="1" charset="-122"/>
                <a:sym typeface="黑体" panose="02010609060101010101" pitchFamily="1" charset="-122"/>
              </a:endParaRPr>
            </a:p>
          </p:txBody>
        </p:sp>
      </p:grpSp>
      <p:sp>
        <p:nvSpPr>
          <p:cNvPr id="8197" name="Text Box 5"/>
          <p:cNvSpPr/>
          <p:nvPr/>
        </p:nvSpPr>
        <p:spPr>
          <a:xfrm>
            <a:off x="1602320" y="1504950"/>
            <a:ext cx="5772150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3300" b="1" noProof="1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cs typeface="+mn-ea"/>
                <a:sym typeface="黑体" panose="02010609060101010101" pitchFamily="1" charset="-122"/>
              </a:rPr>
              <a:t>基于导师制的本科人才孵化站</a:t>
            </a:r>
            <a:endParaRPr lang="zh-CN" altLang="en-US" sz="3300" b="1" noProof="1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  <a:sym typeface="黑体" panose="02010609060101010101" pitchFamily="1" charset="-122"/>
            </a:endParaRPr>
          </a:p>
          <a:p>
            <a:pPr algn="ctr"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  <a:sym typeface="+mn-ea"/>
              </a:rPr>
              <a:t>(</a:t>
            </a:r>
            <a:r>
              <a:rPr lang="zh-CN" altLang="en-US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  <a:sym typeface="+mn-ea"/>
              </a:rPr>
              <a:t>真实项目牵引的干中学模式</a:t>
            </a:r>
            <a:r>
              <a:rPr lang="en-US" altLang="zh-CN" b="1" noProof="1">
                <a:solidFill>
                  <a:srgbClr val="00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1" charset="-122"/>
                <a:ea typeface="黑体" panose="02010609060101010101" pitchFamily="1" charset="-122"/>
                <a:cs typeface="+mn-ea"/>
                <a:sym typeface="+mn-ea"/>
              </a:rPr>
              <a:t>)</a:t>
            </a:r>
            <a:endParaRPr lang="en-US" altLang="zh-CN" b="1" noProof="1">
              <a:solidFill>
                <a:srgbClr val="000000"/>
              </a:solidFill>
              <a:effectLst>
                <a:outerShdw blurRad="38100" dist="38100" dir="2700000">
                  <a:srgbClr val="C0C0C0"/>
                </a:outerShdw>
              </a:effectLst>
              <a:latin typeface="黑体" panose="02010609060101010101" pitchFamily="1" charset="-122"/>
              <a:ea typeface="黑体" panose="02010609060101010101" pitchFamily="1" charset="-122"/>
              <a:sym typeface="+mn-ea"/>
            </a:endParaRPr>
          </a:p>
        </p:txBody>
      </p:sp>
      <p:sp>
        <p:nvSpPr>
          <p:cNvPr id="8198" name="Rectangle 6"/>
          <p:cNvSpPr/>
          <p:nvPr/>
        </p:nvSpPr>
        <p:spPr>
          <a:xfrm>
            <a:off x="2124766" y="2664678"/>
            <a:ext cx="4727258" cy="2213426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ts val="45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2002--2018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年</a:t>
            </a:r>
          </a:p>
          <a:p>
            <a:pPr defTabSz="685800" fontAlgn="base">
              <a:spcBef>
                <a:spcPts val="45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楷体_GB2312" pitchFamily="1" charset="-122"/>
                <a:sym typeface="楷体_GB2312" pitchFamily="1" charset="-122"/>
              </a:rPr>
              <a:t>体制外  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楷体_GB2312" pitchFamily="1" charset="-122"/>
              </a:rPr>
              <a:t>干中学 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楷体_GB2312" pitchFamily="1" charset="-122"/>
              </a:rPr>
              <a:t>Dian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  <a:sym typeface="楷体_GB2312" pitchFamily="1" charset="-122"/>
              </a:rPr>
              <a:t>团队          </a:t>
            </a:r>
            <a:r>
              <a:rPr lang="en-US" altLang="x-none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—— 16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年</a:t>
            </a:r>
            <a:r>
              <a:rPr lang="en-US" altLang="x-none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</a:t>
            </a:r>
            <a:endParaRPr lang="en-US" altLang="x-none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defTabSz="685800" fontAlgn="base">
              <a:spcBef>
                <a:spcPts val="45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楷体_GB2312" pitchFamily="1" charset="-122"/>
              </a:rPr>
              <a:t>体制内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“黄埔军校”种子班       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——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11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年   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defTabSz="685800" fontAlgn="base">
              <a:spcBef>
                <a:spcPts val="45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</a:rPr>
              <a:t>毕业生  以老带新 抱团创业        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</a:rPr>
              <a:t>—— </a:t>
            </a:r>
            <a:r>
              <a:rPr lang="zh-CN" altLang="en-US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</a:rPr>
              <a:t> </a:t>
            </a:r>
            <a:r>
              <a:rPr lang="en-US" altLang="x-none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</a:rPr>
              <a:t>7</a:t>
            </a:r>
            <a:r>
              <a:rPr lang="zh-CN" altLang="en-US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</a:rPr>
              <a:t>年</a:t>
            </a:r>
          </a:p>
          <a:p>
            <a:pPr defTabSz="685800" fontAlgn="base">
              <a:spcBef>
                <a:spcPts val="45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  <a:cs typeface="+mn-ea"/>
                <a:sym typeface="楷体_GB2312" pitchFamily="1" charset="-122"/>
              </a:rPr>
              <a:t>武汉市</a:t>
            </a:r>
            <a:r>
              <a:rPr lang="zh-CN" altLang="en-US" b="1" dirty="0">
                <a:solidFill>
                  <a:srgbClr val="0066FF"/>
                </a:solidFill>
                <a:latin typeface="楷体_GB2312" pitchFamily="1" charset="-122"/>
                <a:ea typeface="楷体_GB2312" pitchFamily="1" charset="-122"/>
                <a:sym typeface="楷体_GB2312" pitchFamily="1" charset="-122"/>
              </a:rPr>
              <a:t> 公益创服 创业红娘</a:t>
            </a:r>
            <a:r>
              <a:rPr lang="zh-CN" altLang="en-US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</a:rPr>
              <a:t>         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</a:rPr>
              <a:t>—— 3</a:t>
            </a:r>
            <a:r>
              <a:rPr lang="zh-CN" altLang="en-US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</a:rPr>
              <a:t>年</a:t>
            </a:r>
          </a:p>
          <a:p>
            <a:pPr defTabSz="685800" fontAlgn="base">
              <a:spcBef>
                <a:spcPts val="45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  <a:cs typeface="+mn-ea"/>
              </a:rPr>
              <a:t>体制内+外 </a:t>
            </a:r>
            <a:r>
              <a:rPr lang="zh-CN" altLang="zh-CN" b="1" dirty="0">
                <a:solidFill>
                  <a:srgbClr val="0066FF"/>
                </a:solidFill>
                <a:latin typeface="楷体_GB2312" pitchFamily="1" charset="-122"/>
                <a:ea typeface="楷体_GB2312" pitchFamily="1" charset="-122"/>
              </a:rPr>
              <a:t>点石创校（西点军校）</a:t>
            </a:r>
            <a:r>
              <a:rPr lang="en-US" altLang="zh-CN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——1</a:t>
            </a:r>
            <a:r>
              <a:rPr lang="zh-CN" altLang="en-US" b="1" dirty="0">
                <a:solidFill>
                  <a:srgbClr val="0066FF"/>
                </a:solidFill>
                <a:latin typeface="Arial" panose="020B0604020202020204" pitchFamily="34" charset="0"/>
                <a:ea typeface="楷体_GB2312" pitchFamily="1" charset="-122"/>
                <a:sym typeface="+mn-ea"/>
              </a:rPr>
              <a:t>年</a:t>
            </a:r>
            <a:endParaRPr lang="zh-CN" altLang="en-US" b="1" dirty="0">
              <a:solidFill>
                <a:srgbClr val="0066FF"/>
              </a:solidFill>
              <a:latin typeface="楷体_GB2312" pitchFamily="1" charset="-122"/>
              <a:ea typeface="楷体_GB2312" pitchFamily="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62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13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ldLvl="0"/>
      <p:bldP spid="8198" grpId="0" uiExpand="1" build="allAtOnce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031405" y="1540992"/>
            <a:ext cx="472678" cy="2445503"/>
            <a:chOff x="7025905" y="2163241"/>
            <a:chExt cx="630237" cy="3260670"/>
          </a:xfrm>
        </p:grpSpPr>
        <p:sp>
          <p:nvSpPr>
            <p:cNvPr id="33" name="Freeform 9"/>
            <p:cNvSpPr/>
            <p:nvPr/>
          </p:nvSpPr>
          <p:spPr bwMode="auto">
            <a:xfrm>
              <a:off x="7025905" y="2163241"/>
              <a:ext cx="630237" cy="631290"/>
            </a:xfrm>
            <a:custGeom>
              <a:avLst/>
              <a:gdLst>
                <a:gd name="T0" fmla="*/ 461 w 669"/>
                <a:gd name="T1" fmla="*/ 140 h 671"/>
                <a:gd name="T2" fmla="*/ 561 w 669"/>
                <a:gd name="T3" fmla="*/ 236 h 671"/>
                <a:gd name="T4" fmla="*/ 533 w 669"/>
                <a:gd name="T5" fmla="*/ 460 h 671"/>
                <a:gd name="T6" fmla="*/ 433 w 669"/>
                <a:gd name="T7" fmla="*/ 560 h 671"/>
                <a:gd name="T8" fmla="*/ 209 w 669"/>
                <a:gd name="T9" fmla="*/ 532 h 671"/>
                <a:gd name="T10" fmla="*/ 109 w 669"/>
                <a:gd name="T11" fmla="*/ 436 h 671"/>
                <a:gd name="T12" fmla="*/ 137 w 669"/>
                <a:gd name="T13" fmla="*/ 212 h 671"/>
                <a:gd name="T14" fmla="*/ 237 w 669"/>
                <a:gd name="T15" fmla="*/ 112 h 671"/>
                <a:gd name="T16" fmla="*/ 461 w 669"/>
                <a:gd name="T17" fmla="*/ 14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9" h="671">
                  <a:moveTo>
                    <a:pt x="461" y="140"/>
                  </a:moveTo>
                  <a:cubicBezTo>
                    <a:pt x="561" y="236"/>
                    <a:pt x="561" y="236"/>
                    <a:pt x="561" y="236"/>
                  </a:cubicBezTo>
                  <a:cubicBezTo>
                    <a:pt x="669" y="340"/>
                    <a:pt x="613" y="376"/>
                    <a:pt x="533" y="460"/>
                  </a:cubicBezTo>
                  <a:cubicBezTo>
                    <a:pt x="433" y="560"/>
                    <a:pt x="433" y="560"/>
                    <a:pt x="433" y="560"/>
                  </a:cubicBezTo>
                  <a:cubicBezTo>
                    <a:pt x="333" y="671"/>
                    <a:pt x="293" y="615"/>
                    <a:pt x="209" y="532"/>
                  </a:cubicBezTo>
                  <a:cubicBezTo>
                    <a:pt x="109" y="436"/>
                    <a:pt x="109" y="436"/>
                    <a:pt x="109" y="436"/>
                  </a:cubicBezTo>
                  <a:cubicBezTo>
                    <a:pt x="0" y="332"/>
                    <a:pt x="56" y="296"/>
                    <a:pt x="137" y="212"/>
                  </a:cubicBezTo>
                  <a:cubicBezTo>
                    <a:pt x="237" y="112"/>
                    <a:pt x="237" y="112"/>
                    <a:pt x="237" y="112"/>
                  </a:cubicBezTo>
                  <a:cubicBezTo>
                    <a:pt x="337" y="0"/>
                    <a:pt x="377" y="56"/>
                    <a:pt x="461" y="140"/>
                  </a:cubicBezTo>
                  <a:close/>
                </a:path>
              </a:pathLst>
            </a:custGeom>
            <a:noFill/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9"/>
            <p:cNvSpPr/>
            <p:nvPr/>
          </p:nvSpPr>
          <p:spPr bwMode="auto">
            <a:xfrm>
              <a:off x="7025905" y="3039701"/>
              <a:ext cx="630237" cy="631290"/>
            </a:xfrm>
            <a:custGeom>
              <a:avLst/>
              <a:gdLst>
                <a:gd name="T0" fmla="*/ 461 w 669"/>
                <a:gd name="T1" fmla="*/ 140 h 671"/>
                <a:gd name="T2" fmla="*/ 561 w 669"/>
                <a:gd name="T3" fmla="*/ 236 h 671"/>
                <a:gd name="T4" fmla="*/ 533 w 669"/>
                <a:gd name="T5" fmla="*/ 460 h 671"/>
                <a:gd name="T6" fmla="*/ 433 w 669"/>
                <a:gd name="T7" fmla="*/ 560 h 671"/>
                <a:gd name="T8" fmla="*/ 209 w 669"/>
                <a:gd name="T9" fmla="*/ 532 h 671"/>
                <a:gd name="T10" fmla="*/ 109 w 669"/>
                <a:gd name="T11" fmla="*/ 436 h 671"/>
                <a:gd name="T12" fmla="*/ 137 w 669"/>
                <a:gd name="T13" fmla="*/ 212 h 671"/>
                <a:gd name="T14" fmla="*/ 237 w 669"/>
                <a:gd name="T15" fmla="*/ 112 h 671"/>
                <a:gd name="T16" fmla="*/ 461 w 669"/>
                <a:gd name="T17" fmla="*/ 14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9" h="671">
                  <a:moveTo>
                    <a:pt x="461" y="140"/>
                  </a:moveTo>
                  <a:cubicBezTo>
                    <a:pt x="561" y="236"/>
                    <a:pt x="561" y="236"/>
                    <a:pt x="561" y="236"/>
                  </a:cubicBezTo>
                  <a:cubicBezTo>
                    <a:pt x="669" y="340"/>
                    <a:pt x="613" y="376"/>
                    <a:pt x="533" y="460"/>
                  </a:cubicBezTo>
                  <a:cubicBezTo>
                    <a:pt x="433" y="560"/>
                    <a:pt x="433" y="560"/>
                    <a:pt x="433" y="560"/>
                  </a:cubicBezTo>
                  <a:cubicBezTo>
                    <a:pt x="333" y="671"/>
                    <a:pt x="293" y="615"/>
                    <a:pt x="209" y="532"/>
                  </a:cubicBezTo>
                  <a:cubicBezTo>
                    <a:pt x="109" y="436"/>
                    <a:pt x="109" y="436"/>
                    <a:pt x="109" y="436"/>
                  </a:cubicBezTo>
                  <a:cubicBezTo>
                    <a:pt x="0" y="332"/>
                    <a:pt x="56" y="296"/>
                    <a:pt x="137" y="212"/>
                  </a:cubicBezTo>
                  <a:cubicBezTo>
                    <a:pt x="237" y="112"/>
                    <a:pt x="237" y="112"/>
                    <a:pt x="237" y="112"/>
                  </a:cubicBezTo>
                  <a:cubicBezTo>
                    <a:pt x="337" y="0"/>
                    <a:pt x="377" y="56"/>
                    <a:pt x="461" y="140"/>
                  </a:cubicBezTo>
                  <a:close/>
                </a:path>
              </a:pathLst>
            </a:custGeom>
            <a:noFill/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7025905" y="3916161"/>
              <a:ext cx="630237" cy="631290"/>
            </a:xfrm>
            <a:custGeom>
              <a:avLst/>
              <a:gdLst>
                <a:gd name="T0" fmla="*/ 461 w 669"/>
                <a:gd name="T1" fmla="*/ 140 h 671"/>
                <a:gd name="T2" fmla="*/ 561 w 669"/>
                <a:gd name="T3" fmla="*/ 236 h 671"/>
                <a:gd name="T4" fmla="*/ 533 w 669"/>
                <a:gd name="T5" fmla="*/ 460 h 671"/>
                <a:gd name="T6" fmla="*/ 433 w 669"/>
                <a:gd name="T7" fmla="*/ 560 h 671"/>
                <a:gd name="T8" fmla="*/ 209 w 669"/>
                <a:gd name="T9" fmla="*/ 532 h 671"/>
                <a:gd name="T10" fmla="*/ 109 w 669"/>
                <a:gd name="T11" fmla="*/ 436 h 671"/>
                <a:gd name="T12" fmla="*/ 137 w 669"/>
                <a:gd name="T13" fmla="*/ 212 h 671"/>
                <a:gd name="T14" fmla="*/ 237 w 669"/>
                <a:gd name="T15" fmla="*/ 112 h 671"/>
                <a:gd name="T16" fmla="*/ 461 w 669"/>
                <a:gd name="T17" fmla="*/ 14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9" h="671">
                  <a:moveTo>
                    <a:pt x="461" y="140"/>
                  </a:moveTo>
                  <a:cubicBezTo>
                    <a:pt x="561" y="236"/>
                    <a:pt x="561" y="236"/>
                    <a:pt x="561" y="236"/>
                  </a:cubicBezTo>
                  <a:cubicBezTo>
                    <a:pt x="669" y="340"/>
                    <a:pt x="613" y="376"/>
                    <a:pt x="533" y="460"/>
                  </a:cubicBezTo>
                  <a:cubicBezTo>
                    <a:pt x="433" y="560"/>
                    <a:pt x="433" y="560"/>
                    <a:pt x="433" y="560"/>
                  </a:cubicBezTo>
                  <a:cubicBezTo>
                    <a:pt x="333" y="671"/>
                    <a:pt x="293" y="615"/>
                    <a:pt x="209" y="532"/>
                  </a:cubicBezTo>
                  <a:cubicBezTo>
                    <a:pt x="109" y="436"/>
                    <a:pt x="109" y="436"/>
                    <a:pt x="109" y="436"/>
                  </a:cubicBezTo>
                  <a:cubicBezTo>
                    <a:pt x="0" y="332"/>
                    <a:pt x="56" y="296"/>
                    <a:pt x="137" y="212"/>
                  </a:cubicBezTo>
                  <a:cubicBezTo>
                    <a:pt x="237" y="112"/>
                    <a:pt x="237" y="112"/>
                    <a:pt x="237" y="112"/>
                  </a:cubicBezTo>
                  <a:cubicBezTo>
                    <a:pt x="337" y="0"/>
                    <a:pt x="377" y="56"/>
                    <a:pt x="461" y="140"/>
                  </a:cubicBezTo>
                  <a:close/>
                </a:path>
              </a:pathLst>
            </a:custGeom>
            <a:noFill/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9"/>
            <p:cNvSpPr/>
            <p:nvPr/>
          </p:nvSpPr>
          <p:spPr bwMode="auto">
            <a:xfrm>
              <a:off x="7025905" y="4792621"/>
              <a:ext cx="630237" cy="631290"/>
            </a:xfrm>
            <a:custGeom>
              <a:avLst/>
              <a:gdLst>
                <a:gd name="T0" fmla="*/ 461 w 669"/>
                <a:gd name="T1" fmla="*/ 140 h 671"/>
                <a:gd name="T2" fmla="*/ 561 w 669"/>
                <a:gd name="T3" fmla="*/ 236 h 671"/>
                <a:gd name="T4" fmla="*/ 533 w 669"/>
                <a:gd name="T5" fmla="*/ 460 h 671"/>
                <a:gd name="T6" fmla="*/ 433 w 669"/>
                <a:gd name="T7" fmla="*/ 560 h 671"/>
                <a:gd name="T8" fmla="*/ 209 w 669"/>
                <a:gd name="T9" fmla="*/ 532 h 671"/>
                <a:gd name="T10" fmla="*/ 109 w 669"/>
                <a:gd name="T11" fmla="*/ 436 h 671"/>
                <a:gd name="T12" fmla="*/ 137 w 669"/>
                <a:gd name="T13" fmla="*/ 212 h 671"/>
                <a:gd name="T14" fmla="*/ 237 w 669"/>
                <a:gd name="T15" fmla="*/ 112 h 671"/>
                <a:gd name="T16" fmla="*/ 461 w 669"/>
                <a:gd name="T17" fmla="*/ 14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9" h="671">
                  <a:moveTo>
                    <a:pt x="461" y="140"/>
                  </a:moveTo>
                  <a:cubicBezTo>
                    <a:pt x="561" y="236"/>
                    <a:pt x="561" y="236"/>
                    <a:pt x="561" y="236"/>
                  </a:cubicBezTo>
                  <a:cubicBezTo>
                    <a:pt x="669" y="340"/>
                    <a:pt x="613" y="376"/>
                    <a:pt x="533" y="460"/>
                  </a:cubicBezTo>
                  <a:cubicBezTo>
                    <a:pt x="433" y="560"/>
                    <a:pt x="433" y="560"/>
                    <a:pt x="433" y="560"/>
                  </a:cubicBezTo>
                  <a:cubicBezTo>
                    <a:pt x="333" y="671"/>
                    <a:pt x="293" y="615"/>
                    <a:pt x="209" y="532"/>
                  </a:cubicBezTo>
                  <a:cubicBezTo>
                    <a:pt x="109" y="436"/>
                    <a:pt x="109" y="436"/>
                    <a:pt x="109" y="436"/>
                  </a:cubicBezTo>
                  <a:cubicBezTo>
                    <a:pt x="0" y="332"/>
                    <a:pt x="56" y="296"/>
                    <a:pt x="137" y="212"/>
                  </a:cubicBezTo>
                  <a:cubicBezTo>
                    <a:pt x="237" y="112"/>
                    <a:pt x="237" y="112"/>
                    <a:pt x="237" y="112"/>
                  </a:cubicBezTo>
                  <a:cubicBezTo>
                    <a:pt x="337" y="0"/>
                    <a:pt x="377" y="56"/>
                    <a:pt x="461" y="140"/>
                  </a:cubicBezTo>
                  <a:close/>
                </a:path>
              </a:pathLst>
            </a:custGeom>
            <a:noFill/>
            <a:ln w="15875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7193805" y="2345829"/>
              <a:ext cx="271837" cy="290697"/>
            </a:xfrm>
            <a:custGeom>
              <a:avLst/>
              <a:gdLst>
                <a:gd name="T0" fmla="*/ 224 w 593"/>
                <a:gd name="T1" fmla="*/ 394 h 633"/>
                <a:gd name="T2" fmla="*/ 213 w 593"/>
                <a:gd name="T3" fmla="*/ 358 h 633"/>
                <a:gd name="T4" fmla="*/ 259 w 593"/>
                <a:gd name="T5" fmla="*/ 173 h 633"/>
                <a:gd name="T6" fmla="*/ 307 w 593"/>
                <a:gd name="T7" fmla="*/ 323 h 633"/>
                <a:gd name="T8" fmla="*/ 367 w 593"/>
                <a:gd name="T9" fmla="*/ 149 h 633"/>
                <a:gd name="T10" fmla="*/ 234 w 593"/>
                <a:gd name="T11" fmla="*/ 296 h 633"/>
                <a:gd name="T12" fmla="*/ 223 w 593"/>
                <a:gd name="T13" fmla="*/ 315 h 633"/>
                <a:gd name="T14" fmla="*/ 304 w 593"/>
                <a:gd name="T15" fmla="*/ 363 h 633"/>
                <a:gd name="T16" fmla="*/ 391 w 593"/>
                <a:gd name="T17" fmla="*/ 127 h 633"/>
                <a:gd name="T18" fmla="*/ 395 w 593"/>
                <a:gd name="T19" fmla="*/ 81 h 633"/>
                <a:gd name="T20" fmla="*/ 391 w 593"/>
                <a:gd name="T21" fmla="*/ 127 h 633"/>
                <a:gd name="T22" fmla="*/ 463 w 593"/>
                <a:gd name="T23" fmla="*/ 149 h 633"/>
                <a:gd name="T24" fmla="*/ 417 w 593"/>
                <a:gd name="T25" fmla="*/ 154 h 633"/>
                <a:gd name="T26" fmla="*/ 338 w 593"/>
                <a:gd name="T27" fmla="*/ 107 h 633"/>
                <a:gd name="T28" fmla="*/ 319 w 593"/>
                <a:gd name="T29" fmla="*/ 65 h 633"/>
                <a:gd name="T30" fmla="*/ 338 w 593"/>
                <a:gd name="T31" fmla="*/ 107 h 633"/>
                <a:gd name="T32" fmla="*/ 261 w 593"/>
                <a:gd name="T33" fmla="*/ 79 h 633"/>
                <a:gd name="T34" fmla="*/ 266 w 593"/>
                <a:gd name="T35" fmla="*/ 125 h 633"/>
                <a:gd name="T36" fmla="*/ 435 w 593"/>
                <a:gd name="T37" fmla="*/ 226 h 633"/>
                <a:gd name="T38" fmla="*/ 477 w 593"/>
                <a:gd name="T39" fmla="*/ 207 h 633"/>
                <a:gd name="T40" fmla="*/ 435 w 593"/>
                <a:gd name="T41" fmla="*/ 226 h 633"/>
                <a:gd name="T42" fmla="*/ 218 w 593"/>
                <a:gd name="T43" fmla="*/ 324 h 633"/>
                <a:gd name="T44" fmla="*/ 206 w 593"/>
                <a:gd name="T45" fmla="*/ 344 h 633"/>
                <a:gd name="T46" fmla="*/ 288 w 593"/>
                <a:gd name="T47" fmla="*/ 391 h 633"/>
                <a:gd name="T48" fmla="*/ 216 w 593"/>
                <a:gd name="T49" fmla="*/ 633 h 633"/>
                <a:gd name="T50" fmla="*/ 231 w 593"/>
                <a:gd name="T51" fmla="*/ 37 h 633"/>
                <a:gd name="T52" fmla="*/ 564 w 593"/>
                <a:gd name="T53" fmla="*/ 180 h 633"/>
                <a:gd name="T54" fmla="*/ 569 w 593"/>
                <a:gd name="T55" fmla="*/ 276 h 633"/>
                <a:gd name="T56" fmla="*/ 586 w 593"/>
                <a:gd name="T57" fmla="*/ 396 h 633"/>
                <a:gd name="T58" fmla="*/ 565 w 593"/>
                <a:gd name="T59" fmla="*/ 498 h 633"/>
                <a:gd name="T60" fmla="*/ 442 w 593"/>
                <a:gd name="T61" fmla="*/ 526 h 633"/>
                <a:gd name="T62" fmla="*/ 216 w 593"/>
                <a:gd name="T6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9"/>
            <p:cNvSpPr>
              <a:spLocks noEditPoints="1"/>
            </p:cNvSpPr>
            <p:nvPr/>
          </p:nvSpPr>
          <p:spPr bwMode="auto">
            <a:xfrm>
              <a:off x="7214638" y="4976784"/>
              <a:ext cx="249930" cy="236674"/>
            </a:xfrm>
            <a:custGeom>
              <a:avLst/>
              <a:gdLst>
                <a:gd name="T0" fmla="*/ 522 w 638"/>
                <a:gd name="T1" fmla="*/ 59 h 603"/>
                <a:gd name="T2" fmla="*/ 520 w 638"/>
                <a:gd name="T3" fmla="*/ 186 h 603"/>
                <a:gd name="T4" fmla="*/ 301 w 638"/>
                <a:gd name="T5" fmla="*/ 186 h 603"/>
                <a:gd name="T6" fmla="*/ 299 w 638"/>
                <a:gd name="T7" fmla="*/ 129 h 603"/>
                <a:gd name="T8" fmla="*/ 299 w 638"/>
                <a:gd name="T9" fmla="*/ 119 h 603"/>
                <a:gd name="T10" fmla="*/ 301 w 638"/>
                <a:gd name="T11" fmla="*/ 54 h 603"/>
                <a:gd name="T12" fmla="*/ 305 w 638"/>
                <a:gd name="T13" fmla="*/ 27 h 603"/>
                <a:gd name="T14" fmla="*/ 273 w 638"/>
                <a:gd name="T15" fmla="*/ 59 h 603"/>
                <a:gd name="T16" fmla="*/ 263 w 638"/>
                <a:gd name="T17" fmla="*/ 113 h 603"/>
                <a:gd name="T18" fmla="*/ 111 w 638"/>
                <a:gd name="T19" fmla="*/ 94 h 603"/>
                <a:gd name="T20" fmla="*/ 112 w 638"/>
                <a:gd name="T21" fmla="*/ 207 h 603"/>
                <a:gd name="T22" fmla="*/ 117 w 638"/>
                <a:gd name="T23" fmla="*/ 207 h 603"/>
                <a:gd name="T24" fmla="*/ 148 w 638"/>
                <a:gd name="T25" fmla="*/ 339 h 603"/>
                <a:gd name="T26" fmla="*/ 155 w 638"/>
                <a:gd name="T27" fmla="*/ 339 h 603"/>
                <a:gd name="T28" fmla="*/ 185 w 638"/>
                <a:gd name="T29" fmla="*/ 223 h 603"/>
                <a:gd name="T30" fmla="*/ 185 w 638"/>
                <a:gd name="T31" fmla="*/ 127 h 603"/>
                <a:gd name="T32" fmla="*/ 263 w 638"/>
                <a:gd name="T33" fmla="*/ 136 h 603"/>
                <a:gd name="T34" fmla="*/ 282 w 638"/>
                <a:gd name="T35" fmla="*/ 204 h 603"/>
                <a:gd name="T36" fmla="*/ 305 w 638"/>
                <a:gd name="T37" fmla="*/ 214 h 603"/>
                <a:gd name="T38" fmla="*/ 539 w 638"/>
                <a:gd name="T39" fmla="*/ 204 h 603"/>
                <a:gd name="T40" fmla="*/ 539 w 638"/>
                <a:gd name="T41" fmla="*/ 36 h 603"/>
                <a:gd name="T42" fmla="*/ 520 w 638"/>
                <a:gd name="T43" fmla="*/ 221 h 603"/>
                <a:gd name="T44" fmla="*/ 523 w 638"/>
                <a:gd name="T45" fmla="*/ 341 h 603"/>
                <a:gd name="T46" fmla="*/ 367 w 638"/>
                <a:gd name="T47" fmla="*/ 249 h 603"/>
                <a:gd name="T48" fmla="*/ 334 w 638"/>
                <a:gd name="T49" fmla="*/ 249 h 603"/>
                <a:gd name="T50" fmla="*/ 520 w 638"/>
                <a:gd name="T51" fmla="*/ 221 h 603"/>
                <a:gd name="T52" fmla="*/ 158 w 638"/>
                <a:gd name="T53" fmla="*/ 438 h 603"/>
                <a:gd name="T54" fmla="*/ 113 w 638"/>
                <a:gd name="T55" fmla="*/ 373 h 603"/>
                <a:gd name="T56" fmla="*/ 361 w 638"/>
                <a:gd name="T57" fmla="*/ 438 h 603"/>
                <a:gd name="T58" fmla="*/ 316 w 638"/>
                <a:gd name="T59" fmla="*/ 373 h 603"/>
                <a:gd name="T60" fmla="*/ 567 w 638"/>
                <a:gd name="T61" fmla="*/ 438 h 603"/>
                <a:gd name="T62" fmla="*/ 522 w 638"/>
                <a:gd name="T63" fmla="*/ 373 h 603"/>
                <a:gd name="T64" fmla="*/ 200 w 638"/>
                <a:gd name="T65" fmla="*/ 487 h 603"/>
                <a:gd name="T66" fmla="*/ 221 w 638"/>
                <a:gd name="T67" fmla="*/ 527 h 603"/>
                <a:gd name="T68" fmla="*/ 265 w 638"/>
                <a:gd name="T69" fmla="*/ 448 h 603"/>
                <a:gd name="T70" fmla="*/ 403 w 638"/>
                <a:gd name="T71" fmla="*/ 527 h 603"/>
                <a:gd name="T72" fmla="*/ 433 w 638"/>
                <a:gd name="T73" fmla="*/ 527 h 603"/>
                <a:gd name="T74" fmla="*/ 570 w 638"/>
                <a:gd name="T75" fmla="*/ 448 h 603"/>
                <a:gd name="T76" fmla="*/ 614 w 638"/>
                <a:gd name="T77" fmla="*/ 527 h 603"/>
                <a:gd name="T78" fmla="*/ 638 w 638"/>
                <a:gd name="T79" fmla="*/ 549 h 603"/>
                <a:gd name="T80" fmla="*/ 608 w 638"/>
                <a:gd name="T81" fmla="*/ 549 h 603"/>
                <a:gd name="T82" fmla="*/ 433 w 638"/>
                <a:gd name="T83" fmla="*/ 549 h 603"/>
                <a:gd name="T84" fmla="*/ 403 w 638"/>
                <a:gd name="T85" fmla="*/ 549 h 603"/>
                <a:gd name="T86" fmla="*/ 227 w 638"/>
                <a:gd name="T87" fmla="*/ 549 h 603"/>
                <a:gd name="T88" fmla="*/ 200 w 638"/>
                <a:gd name="T89" fmla="*/ 549 h 603"/>
                <a:gd name="T90" fmla="*/ 24 w 638"/>
                <a:gd name="T91" fmla="*/ 549 h 603"/>
                <a:gd name="T92" fmla="*/ 24 w 638"/>
                <a:gd name="T93" fmla="*/ 527 h 603"/>
                <a:gd name="T94" fmla="*/ 152 w 638"/>
                <a:gd name="T95" fmla="*/ 0 h 603"/>
                <a:gd name="T96" fmla="*/ 108 w 638"/>
                <a:gd name="T97" fmla="*/ 4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3"/>
            <p:cNvSpPr>
              <a:spLocks noEditPoints="1"/>
            </p:cNvSpPr>
            <p:nvPr/>
          </p:nvSpPr>
          <p:spPr bwMode="auto">
            <a:xfrm>
              <a:off x="7193330" y="4112564"/>
              <a:ext cx="295385" cy="232023"/>
            </a:xfrm>
            <a:custGeom>
              <a:avLst/>
              <a:gdLst>
                <a:gd name="T0" fmla="*/ 282 w 766"/>
                <a:gd name="T1" fmla="*/ 304 h 600"/>
                <a:gd name="T2" fmla="*/ 391 w 766"/>
                <a:gd name="T3" fmla="*/ 248 h 600"/>
                <a:gd name="T4" fmla="*/ 596 w 766"/>
                <a:gd name="T5" fmla="*/ 213 h 600"/>
                <a:gd name="T6" fmla="*/ 652 w 766"/>
                <a:gd name="T7" fmla="*/ 129 h 600"/>
                <a:gd name="T8" fmla="*/ 570 w 766"/>
                <a:gd name="T9" fmla="*/ 186 h 600"/>
                <a:gd name="T10" fmla="*/ 391 w 766"/>
                <a:gd name="T11" fmla="*/ 195 h 600"/>
                <a:gd name="T12" fmla="*/ 766 w 766"/>
                <a:gd name="T13" fmla="*/ 80 h 600"/>
                <a:gd name="T14" fmla="*/ 465 w 766"/>
                <a:gd name="T15" fmla="*/ 32 h 600"/>
                <a:gd name="T16" fmla="*/ 437 w 766"/>
                <a:gd name="T17" fmla="*/ 0 h 600"/>
                <a:gd name="T18" fmla="*/ 154 w 766"/>
                <a:gd name="T19" fmla="*/ 32 h 600"/>
                <a:gd name="T20" fmla="*/ 175 w 766"/>
                <a:gd name="T21" fmla="*/ 80 h 600"/>
                <a:gd name="T22" fmla="*/ 216 w 766"/>
                <a:gd name="T23" fmla="*/ 135 h 600"/>
                <a:gd name="T24" fmla="*/ 706 w 766"/>
                <a:gd name="T25" fmla="*/ 80 h 600"/>
                <a:gd name="T26" fmla="*/ 355 w 766"/>
                <a:gd name="T27" fmla="*/ 394 h 600"/>
                <a:gd name="T28" fmla="*/ 706 w 766"/>
                <a:gd name="T29" fmla="*/ 410 h 600"/>
                <a:gd name="T30" fmla="*/ 361 w 766"/>
                <a:gd name="T31" fmla="*/ 427 h 600"/>
                <a:gd name="T32" fmla="*/ 362 w 766"/>
                <a:gd name="T33" fmla="*/ 478 h 600"/>
                <a:gd name="T34" fmla="*/ 437 w 766"/>
                <a:gd name="T35" fmla="*/ 595 h 600"/>
                <a:gd name="T36" fmla="*/ 465 w 766"/>
                <a:gd name="T37" fmla="*/ 478 h 600"/>
                <a:gd name="T38" fmla="*/ 603 w 766"/>
                <a:gd name="T39" fmla="*/ 592 h 600"/>
                <a:gd name="T40" fmla="*/ 591 w 766"/>
                <a:gd name="T41" fmla="*/ 478 h 600"/>
                <a:gd name="T42" fmla="*/ 766 w 766"/>
                <a:gd name="T43" fmla="*/ 427 h 600"/>
                <a:gd name="T44" fmla="*/ 747 w 766"/>
                <a:gd name="T45" fmla="*/ 80 h 600"/>
                <a:gd name="T46" fmla="*/ 161 w 766"/>
                <a:gd name="T47" fmla="*/ 310 h 600"/>
                <a:gd name="T48" fmla="*/ 235 w 766"/>
                <a:gd name="T49" fmla="*/ 236 h 600"/>
                <a:gd name="T50" fmla="*/ 86 w 766"/>
                <a:gd name="T51" fmla="*/ 236 h 600"/>
                <a:gd name="T52" fmla="*/ 208 w 766"/>
                <a:gd name="T53" fmla="*/ 325 h 600"/>
                <a:gd name="T54" fmla="*/ 181 w 766"/>
                <a:gd name="T55" fmla="*/ 325 h 600"/>
                <a:gd name="T56" fmla="*/ 188 w 766"/>
                <a:gd name="T57" fmla="*/ 339 h 600"/>
                <a:gd name="T58" fmla="*/ 196 w 766"/>
                <a:gd name="T59" fmla="*/ 510 h 600"/>
                <a:gd name="T60" fmla="*/ 129 w 766"/>
                <a:gd name="T61" fmla="*/ 510 h 600"/>
                <a:gd name="T62" fmla="*/ 137 w 766"/>
                <a:gd name="T63" fmla="*/ 339 h 600"/>
                <a:gd name="T64" fmla="*/ 145 w 766"/>
                <a:gd name="T65" fmla="*/ 325 h 600"/>
                <a:gd name="T66" fmla="*/ 0 w 766"/>
                <a:gd name="T67" fmla="*/ 438 h 600"/>
                <a:gd name="T68" fmla="*/ 66 w 766"/>
                <a:gd name="T69" fmla="*/ 600 h 600"/>
                <a:gd name="T70" fmla="*/ 89 w 766"/>
                <a:gd name="T71" fmla="*/ 432 h 600"/>
                <a:gd name="T72" fmla="*/ 230 w 766"/>
                <a:gd name="T73" fmla="*/ 600 h 600"/>
                <a:gd name="T74" fmla="*/ 253 w 766"/>
                <a:gd name="T75" fmla="*/ 432 h 600"/>
                <a:gd name="T76" fmla="*/ 321 w 766"/>
                <a:gd name="T77" fmla="*/ 600 h 600"/>
                <a:gd name="T78" fmla="*/ 208 w 766"/>
                <a:gd name="T79" fmla="*/ 3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6" h="600">
                  <a:moveTo>
                    <a:pt x="391" y="195"/>
                  </a:moveTo>
                  <a:lnTo>
                    <a:pt x="282" y="304"/>
                  </a:lnTo>
                  <a:cubicBezTo>
                    <a:pt x="293" y="310"/>
                    <a:pt x="303" y="317"/>
                    <a:pt x="312" y="326"/>
                  </a:cubicBezTo>
                  <a:lnTo>
                    <a:pt x="391" y="248"/>
                  </a:lnTo>
                  <a:lnTo>
                    <a:pt x="476" y="333"/>
                  </a:lnTo>
                  <a:lnTo>
                    <a:pt x="596" y="213"/>
                  </a:lnTo>
                  <a:lnTo>
                    <a:pt x="614" y="259"/>
                  </a:lnTo>
                  <a:lnTo>
                    <a:pt x="652" y="129"/>
                  </a:lnTo>
                  <a:lnTo>
                    <a:pt x="522" y="167"/>
                  </a:lnTo>
                  <a:lnTo>
                    <a:pt x="570" y="186"/>
                  </a:lnTo>
                  <a:lnTo>
                    <a:pt x="476" y="280"/>
                  </a:lnTo>
                  <a:lnTo>
                    <a:pt x="391" y="195"/>
                  </a:lnTo>
                  <a:close/>
                  <a:moveTo>
                    <a:pt x="766" y="80"/>
                  </a:moveTo>
                  <a:lnTo>
                    <a:pt x="766" y="80"/>
                  </a:lnTo>
                  <a:lnTo>
                    <a:pt x="766" y="32"/>
                  </a:lnTo>
                  <a:lnTo>
                    <a:pt x="465" y="32"/>
                  </a:lnTo>
                  <a:lnTo>
                    <a:pt x="465" y="0"/>
                  </a:lnTo>
                  <a:lnTo>
                    <a:pt x="437" y="0"/>
                  </a:lnTo>
                  <a:lnTo>
                    <a:pt x="437" y="32"/>
                  </a:lnTo>
                  <a:lnTo>
                    <a:pt x="154" y="32"/>
                  </a:lnTo>
                  <a:lnTo>
                    <a:pt x="154" y="80"/>
                  </a:lnTo>
                  <a:lnTo>
                    <a:pt x="175" y="80"/>
                  </a:lnTo>
                  <a:lnTo>
                    <a:pt x="175" y="122"/>
                  </a:lnTo>
                  <a:cubicBezTo>
                    <a:pt x="190" y="124"/>
                    <a:pt x="203" y="128"/>
                    <a:pt x="216" y="135"/>
                  </a:cubicBezTo>
                  <a:lnTo>
                    <a:pt x="216" y="80"/>
                  </a:lnTo>
                  <a:lnTo>
                    <a:pt x="706" y="80"/>
                  </a:lnTo>
                  <a:lnTo>
                    <a:pt x="706" y="394"/>
                  </a:lnTo>
                  <a:lnTo>
                    <a:pt x="355" y="394"/>
                  </a:lnTo>
                  <a:cubicBezTo>
                    <a:pt x="356" y="399"/>
                    <a:pt x="358" y="404"/>
                    <a:pt x="359" y="410"/>
                  </a:cubicBezTo>
                  <a:lnTo>
                    <a:pt x="706" y="410"/>
                  </a:lnTo>
                  <a:lnTo>
                    <a:pt x="706" y="427"/>
                  </a:lnTo>
                  <a:lnTo>
                    <a:pt x="361" y="427"/>
                  </a:lnTo>
                  <a:cubicBezTo>
                    <a:pt x="361" y="430"/>
                    <a:pt x="362" y="434"/>
                    <a:pt x="362" y="438"/>
                  </a:cubicBezTo>
                  <a:lnTo>
                    <a:pt x="362" y="478"/>
                  </a:lnTo>
                  <a:lnTo>
                    <a:pt x="437" y="478"/>
                  </a:lnTo>
                  <a:lnTo>
                    <a:pt x="437" y="595"/>
                  </a:lnTo>
                  <a:lnTo>
                    <a:pt x="465" y="595"/>
                  </a:lnTo>
                  <a:lnTo>
                    <a:pt x="465" y="478"/>
                  </a:lnTo>
                  <a:lnTo>
                    <a:pt x="560" y="478"/>
                  </a:lnTo>
                  <a:lnTo>
                    <a:pt x="603" y="592"/>
                  </a:lnTo>
                  <a:lnTo>
                    <a:pt x="631" y="585"/>
                  </a:lnTo>
                  <a:lnTo>
                    <a:pt x="591" y="478"/>
                  </a:lnTo>
                  <a:lnTo>
                    <a:pt x="766" y="478"/>
                  </a:lnTo>
                  <a:lnTo>
                    <a:pt x="766" y="427"/>
                  </a:lnTo>
                  <a:lnTo>
                    <a:pt x="747" y="427"/>
                  </a:lnTo>
                  <a:lnTo>
                    <a:pt x="747" y="80"/>
                  </a:lnTo>
                  <a:lnTo>
                    <a:pt x="766" y="80"/>
                  </a:lnTo>
                  <a:close/>
                  <a:moveTo>
                    <a:pt x="161" y="310"/>
                  </a:moveTo>
                  <a:lnTo>
                    <a:pt x="161" y="310"/>
                  </a:lnTo>
                  <a:cubicBezTo>
                    <a:pt x="202" y="310"/>
                    <a:pt x="235" y="277"/>
                    <a:pt x="235" y="236"/>
                  </a:cubicBezTo>
                  <a:cubicBezTo>
                    <a:pt x="235" y="194"/>
                    <a:pt x="202" y="161"/>
                    <a:pt x="161" y="161"/>
                  </a:cubicBezTo>
                  <a:cubicBezTo>
                    <a:pt x="119" y="161"/>
                    <a:pt x="86" y="194"/>
                    <a:pt x="86" y="236"/>
                  </a:cubicBezTo>
                  <a:cubicBezTo>
                    <a:pt x="86" y="277"/>
                    <a:pt x="119" y="310"/>
                    <a:pt x="161" y="310"/>
                  </a:cubicBezTo>
                  <a:close/>
                  <a:moveTo>
                    <a:pt x="208" y="325"/>
                  </a:moveTo>
                  <a:lnTo>
                    <a:pt x="208" y="325"/>
                  </a:lnTo>
                  <a:lnTo>
                    <a:pt x="181" y="325"/>
                  </a:lnTo>
                  <a:lnTo>
                    <a:pt x="185" y="328"/>
                  </a:lnTo>
                  <a:cubicBezTo>
                    <a:pt x="188" y="331"/>
                    <a:pt x="190" y="336"/>
                    <a:pt x="188" y="339"/>
                  </a:cubicBezTo>
                  <a:lnTo>
                    <a:pt x="178" y="365"/>
                  </a:lnTo>
                  <a:lnTo>
                    <a:pt x="196" y="510"/>
                  </a:lnTo>
                  <a:lnTo>
                    <a:pt x="163" y="540"/>
                  </a:lnTo>
                  <a:lnTo>
                    <a:pt x="129" y="510"/>
                  </a:lnTo>
                  <a:lnTo>
                    <a:pt x="147" y="365"/>
                  </a:lnTo>
                  <a:lnTo>
                    <a:pt x="137" y="339"/>
                  </a:lnTo>
                  <a:cubicBezTo>
                    <a:pt x="135" y="336"/>
                    <a:pt x="137" y="331"/>
                    <a:pt x="140" y="328"/>
                  </a:cubicBezTo>
                  <a:lnTo>
                    <a:pt x="145" y="325"/>
                  </a:lnTo>
                  <a:lnTo>
                    <a:pt x="112" y="325"/>
                  </a:lnTo>
                  <a:cubicBezTo>
                    <a:pt x="50" y="325"/>
                    <a:pt x="0" y="376"/>
                    <a:pt x="0" y="438"/>
                  </a:cubicBezTo>
                  <a:lnTo>
                    <a:pt x="0" y="600"/>
                  </a:lnTo>
                  <a:lnTo>
                    <a:pt x="66" y="600"/>
                  </a:lnTo>
                  <a:lnTo>
                    <a:pt x="66" y="432"/>
                  </a:lnTo>
                  <a:lnTo>
                    <a:pt x="89" y="432"/>
                  </a:lnTo>
                  <a:lnTo>
                    <a:pt x="89" y="600"/>
                  </a:lnTo>
                  <a:lnTo>
                    <a:pt x="230" y="600"/>
                  </a:lnTo>
                  <a:lnTo>
                    <a:pt x="230" y="432"/>
                  </a:lnTo>
                  <a:lnTo>
                    <a:pt x="253" y="432"/>
                  </a:lnTo>
                  <a:lnTo>
                    <a:pt x="253" y="600"/>
                  </a:lnTo>
                  <a:lnTo>
                    <a:pt x="321" y="600"/>
                  </a:lnTo>
                  <a:lnTo>
                    <a:pt x="321" y="438"/>
                  </a:lnTo>
                  <a:cubicBezTo>
                    <a:pt x="321" y="376"/>
                    <a:pt x="271" y="325"/>
                    <a:pt x="208" y="325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 dirty="0">
                <a:solidFill>
                  <a:srgbClr val="041F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7214638" y="3232238"/>
              <a:ext cx="234103" cy="214332"/>
              <a:chOff x="2649538" y="1463675"/>
              <a:chExt cx="1654175" cy="1514476"/>
            </a:xfrm>
            <a:solidFill>
              <a:schemeClr val="accent6">
                <a:lumMod val="75000"/>
                <a:lumOff val="25000"/>
              </a:schemeClr>
            </a:solidFill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3422650" y="1463675"/>
                <a:ext cx="842963" cy="995363"/>
              </a:xfrm>
              <a:custGeom>
                <a:avLst/>
                <a:gdLst>
                  <a:gd name="T0" fmla="*/ 265 w 464"/>
                  <a:gd name="T1" fmla="*/ 331 h 547"/>
                  <a:gd name="T2" fmla="*/ 264 w 464"/>
                  <a:gd name="T3" fmla="*/ 347 h 547"/>
                  <a:gd name="T4" fmla="*/ 248 w 464"/>
                  <a:gd name="T5" fmla="*/ 348 h 547"/>
                  <a:gd name="T6" fmla="*/ 232 w 464"/>
                  <a:gd name="T7" fmla="*/ 351 h 547"/>
                  <a:gd name="T8" fmla="*/ 195 w 464"/>
                  <a:gd name="T9" fmla="*/ 315 h 547"/>
                  <a:gd name="T10" fmla="*/ 199 w 464"/>
                  <a:gd name="T11" fmla="*/ 298 h 547"/>
                  <a:gd name="T12" fmla="*/ 138 w 464"/>
                  <a:gd name="T13" fmla="*/ 237 h 547"/>
                  <a:gd name="T14" fmla="*/ 138 w 464"/>
                  <a:gd name="T15" fmla="*/ 220 h 547"/>
                  <a:gd name="T16" fmla="*/ 155 w 464"/>
                  <a:gd name="T17" fmla="*/ 220 h 547"/>
                  <a:gd name="T18" fmla="*/ 216 w 464"/>
                  <a:gd name="T19" fmla="*/ 281 h 547"/>
                  <a:gd name="T20" fmla="*/ 232 w 464"/>
                  <a:gd name="T21" fmla="*/ 278 h 547"/>
                  <a:gd name="T22" fmla="*/ 269 w 464"/>
                  <a:gd name="T23" fmla="*/ 315 h 547"/>
                  <a:gd name="T24" fmla="*/ 265 w 464"/>
                  <a:gd name="T25" fmla="*/ 331 h 547"/>
                  <a:gd name="T26" fmla="*/ 345 w 464"/>
                  <a:gd name="T27" fmla="*/ 201 h 547"/>
                  <a:gd name="T28" fmla="*/ 232 w 464"/>
                  <a:gd name="T29" fmla="*/ 155 h 547"/>
                  <a:gd name="T30" fmla="*/ 119 w 464"/>
                  <a:gd name="T31" fmla="*/ 201 h 547"/>
                  <a:gd name="T32" fmla="*/ 72 w 464"/>
                  <a:gd name="T33" fmla="*/ 315 h 547"/>
                  <a:gd name="T34" fmla="*/ 119 w 464"/>
                  <a:gd name="T35" fmla="*/ 428 h 547"/>
                  <a:gd name="T36" fmla="*/ 232 w 464"/>
                  <a:gd name="T37" fmla="*/ 475 h 547"/>
                  <a:gd name="T38" fmla="*/ 345 w 464"/>
                  <a:gd name="T39" fmla="*/ 428 h 547"/>
                  <a:gd name="T40" fmla="*/ 392 w 464"/>
                  <a:gd name="T41" fmla="*/ 315 h 547"/>
                  <a:gd name="T42" fmla="*/ 345 w 464"/>
                  <a:gd name="T43" fmla="*/ 201 h 547"/>
                  <a:gd name="T44" fmla="*/ 280 w 464"/>
                  <a:gd name="T45" fmla="*/ 64 h 547"/>
                  <a:gd name="T46" fmla="*/ 292 w 464"/>
                  <a:gd name="T47" fmla="*/ 52 h 547"/>
                  <a:gd name="T48" fmla="*/ 292 w 464"/>
                  <a:gd name="T49" fmla="*/ 12 h 547"/>
                  <a:gd name="T50" fmla="*/ 280 w 464"/>
                  <a:gd name="T51" fmla="*/ 0 h 547"/>
                  <a:gd name="T52" fmla="*/ 184 w 464"/>
                  <a:gd name="T53" fmla="*/ 0 h 547"/>
                  <a:gd name="T54" fmla="*/ 172 w 464"/>
                  <a:gd name="T55" fmla="*/ 12 h 547"/>
                  <a:gd name="T56" fmla="*/ 172 w 464"/>
                  <a:gd name="T57" fmla="*/ 52 h 547"/>
                  <a:gd name="T58" fmla="*/ 184 w 464"/>
                  <a:gd name="T59" fmla="*/ 64 h 547"/>
                  <a:gd name="T60" fmla="*/ 212 w 464"/>
                  <a:gd name="T61" fmla="*/ 64 h 547"/>
                  <a:gd name="T62" fmla="*/ 212 w 464"/>
                  <a:gd name="T63" fmla="*/ 83 h 547"/>
                  <a:gd name="T64" fmla="*/ 108 w 464"/>
                  <a:gd name="T65" fmla="*/ 119 h 547"/>
                  <a:gd name="T66" fmla="*/ 80 w 464"/>
                  <a:gd name="T67" fmla="*/ 88 h 547"/>
                  <a:gd name="T68" fmla="*/ 63 w 464"/>
                  <a:gd name="T69" fmla="*/ 86 h 547"/>
                  <a:gd name="T70" fmla="*/ 27 w 464"/>
                  <a:gd name="T71" fmla="*/ 118 h 547"/>
                  <a:gd name="T72" fmla="*/ 26 w 464"/>
                  <a:gd name="T73" fmla="*/ 135 h 547"/>
                  <a:gd name="T74" fmla="*/ 54 w 464"/>
                  <a:gd name="T75" fmla="*/ 166 h 547"/>
                  <a:gd name="T76" fmla="*/ 0 w 464"/>
                  <a:gd name="T77" fmla="*/ 315 h 547"/>
                  <a:gd name="T78" fmla="*/ 68 w 464"/>
                  <a:gd name="T79" fmla="*/ 479 h 547"/>
                  <a:gd name="T80" fmla="*/ 232 w 464"/>
                  <a:gd name="T81" fmla="*/ 547 h 547"/>
                  <a:gd name="T82" fmla="*/ 396 w 464"/>
                  <a:gd name="T83" fmla="*/ 479 h 547"/>
                  <a:gd name="T84" fmla="*/ 464 w 464"/>
                  <a:gd name="T85" fmla="*/ 315 h 547"/>
                  <a:gd name="T86" fmla="*/ 411 w 464"/>
                  <a:gd name="T87" fmla="*/ 166 h 547"/>
                  <a:gd name="T88" fmla="*/ 438 w 464"/>
                  <a:gd name="T89" fmla="*/ 135 h 547"/>
                  <a:gd name="T90" fmla="*/ 437 w 464"/>
                  <a:gd name="T91" fmla="*/ 118 h 547"/>
                  <a:gd name="T92" fmla="*/ 401 w 464"/>
                  <a:gd name="T93" fmla="*/ 86 h 547"/>
                  <a:gd name="T94" fmla="*/ 384 w 464"/>
                  <a:gd name="T95" fmla="*/ 88 h 547"/>
                  <a:gd name="T96" fmla="*/ 357 w 464"/>
                  <a:gd name="T97" fmla="*/ 119 h 547"/>
                  <a:gd name="T98" fmla="*/ 252 w 464"/>
                  <a:gd name="T99" fmla="*/ 83 h 547"/>
                  <a:gd name="T100" fmla="*/ 252 w 464"/>
                  <a:gd name="T101" fmla="*/ 64 h 547"/>
                  <a:gd name="T102" fmla="*/ 280 w 464"/>
                  <a:gd name="T103" fmla="*/ 64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64" h="547">
                    <a:moveTo>
                      <a:pt x="265" y="331"/>
                    </a:moveTo>
                    <a:cubicBezTo>
                      <a:pt x="269" y="336"/>
                      <a:pt x="269" y="343"/>
                      <a:pt x="264" y="347"/>
                    </a:cubicBezTo>
                    <a:cubicBezTo>
                      <a:pt x="260" y="351"/>
                      <a:pt x="253" y="352"/>
                      <a:pt x="248" y="348"/>
                    </a:cubicBezTo>
                    <a:cubicBezTo>
                      <a:pt x="244" y="350"/>
                      <a:pt x="238" y="351"/>
                      <a:pt x="232" y="351"/>
                    </a:cubicBezTo>
                    <a:cubicBezTo>
                      <a:pt x="212" y="351"/>
                      <a:pt x="195" y="335"/>
                      <a:pt x="195" y="315"/>
                    </a:cubicBezTo>
                    <a:cubicBezTo>
                      <a:pt x="195" y="309"/>
                      <a:pt x="197" y="303"/>
                      <a:pt x="199" y="298"/>
                    </a:cubicBezTo>
                    <a:cubicBezTo>
                      <a:pt x="138" y="237"/>
                      <a:pt x="138" y="237"/>
                      <a:pt x="138" y="237"/>
                    </a:cubicBezTo>
                    <a:cubicBezTo>
                      <a:pt x="134" y="233"/>
                      <a:pt x="134" y="225"/>
                      <a:pt x="138" y="220"/>
                    </a:cubicBezTo>
                    <a:cubicBezTo>
                      <a:pt x="143" y="216"/>
                      <a:pt x="151" y="216"/>
                      <a:pt x="155" y="220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21" y="279"/>
                      <a:pt x="226" y="278"/>
                      <a:pt x="232" y="278"/>
                    </a:cubicBezTo>
                    <a:cubicBezTo>
                      <a:pt x="253" y="278"/>
                      <a:pt x="269" y="294"/>
                      <a:pt x="269" y="315"/>
                    </a:cubicBezTo>
                    <a:cubicBezTo>
                      <a:pt x="269" y="320"/>
                      <a:pt x="268" y="326"/>
                      <a:pt x="265" y="331"/>
                    </a:cubicBezTo>
                    <a:close/>
                    <a:moveTo>
                      <a:pt x="345" y="201"/>
                    </a:moveTo>
                    <a:cubicBezTo>
                      <a:pt x="316" y="173"/>
                      <a:pt x="276" y="155"/>
                      <a:pt x="232" y="155"/>
                    </a:cubicBezTo>
                    <a:cubicBezTo>
                      <a:pt x="188" y="155"/>
                      <a:pt x="148" y="173"/>
                      <a:pt x="119" y="201"/>
                    </a:cubicBezTo>
                    <a:cubicBezTo>
                      <a:pt x="90" y="230"/>
                      <a:pt x="72" y="270"/>
                      <a:pt x="72" y="315"/>
                    </a:cubicBezTo>
                    <a:cubicBezTo>
                      <a:pt x="72" y="359"/>
                      <a:pt x="90" y="399"/>
                      <a:pt x="119" y="428"/>
                    </a:cubicBezTo>
                    <a:cubicBezTo>
                      <a:pt x="148" y="457"/>
                      <a:pt x="188" y="475"/>
                      <a:pt x="232" y="475"/>
                    </a:cubicBezTo>
                    <a:cubicBezTo>
                      <a:pt x="276" y="475"/>
                      <a:pt x="316" y="457"/>
                      <a:pt x="345" y="428"/>
                    </a:cubicBezTo>
                    <a:cubicBezTo>
                      <a:pt x="374" y="399"/>
                      <a:pt x="392" y="359"/>
                      <a:pt x="392" y="315"/>
                    </a:cubicBezTo>
                    <a:cubicBezTo>
                      <a:pt x="392" y="270"/>
                      <a:pt x="374" y="230"/>
                      <a:pt x="345" y="201"/>
                    </a:cubicBezTo>
                    <a:close/>
                    <a:moveTo>
                      <a:pt x="280" y="64"/>
                    </a:moveTo>
                    <a:cubicBezTo>
                      <a:pt x="287" y="64"/>
                      <a:pt x="292" y="59"/>
                      <a:pt x="292" y="52"/>
                    </a:cubicBezTo>
                    <a:cubicBezTo>
                      <a:pt x="292" y="12"/>
                      <a:pt x="292" y="12"/>
                      <a:pt x="292" y="12"/>
                    </a:cubicBezTo>
                    <a:cubicBezTo>
                      <a:pt x="292" y="6"/>
                      <a:pt x="287" y="0"/>
                      <a:pt x="280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78" y="0"/>
                      <a:pt x="172" y="6"/>
                      <a:pt x="172" y="12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59"/>
                      <a:pt x="178" y="64"/>
                      <a:pt x="184" y="64"/>
                    </a:cubicBezTo>
                    <a:cubicBezTo>
                      <a:pt x="212" y="64"/>
                      <a:pt x="212" y="64"/>
                      <a:pt x="212" y="64"/>
                    </a:cubicBezTo>
                    <a:cubicBezTo>
                      <a:pt x="212" y="83"/>
                      <a:pt x="212" y="83"/>
                      <a:pt x="212" y="83"/>
                    </a:cubicBezTo>
                    <a:cubicBezTo>
                      <a:pt x="174" y="87"/>
                      <a:pt x="138" y="99"/>
                      <a:pt x="108" y="119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76" y="83"/>
                      <a:pt x="68" y="82"/>
                      <a:pt x="63" y="86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2" y="123"/>
                      <a:pt x="22" y="130"/>
                      <a:pt x="26" y="135"/>
                    </a:cubicBezTo>
                    <a:cubicBezTo>
                      <a:pt x="54" y="166"/>
                      <a:pt x="54" y="166"/>
                      <a:pt x="54" y="166"/>
                    </a:cubicBezTo>
                    <a:cubicBezTo>
                      <a:pt x="20" y="207"/>
                      <a:pt x="0" y="258"/>
                      <a:pt x="0" y="315"/>
                    </a:cubicBezTo>
                    <a:cubicBezTo>
                      <a:pt x="0" y="379"/>
                      <a:pt x="26" y="437"/>
                      <a:pt x="68" y="479"/>
                    </a:cubicBezTo>
                    <a:cubicBezTo>
                      <a:pt x="110" y="521"/>
                      <a:pt x="168" y="547"/>
                      <a:pt x="232" y="547"/>
                    </a:cubicBezTo>
                    <a:cubicBezTo>
                      <a:pt x="296" y="547"/>
                      <a:pt x="354" y="521"/>
                      <a:pt x="396" y="479"/>
                    </a:cubicBezTo>
                    <a:cubicBezTo>
                      <a:pt x="438" y="437"/>
                      <a:pt x="464" y="379"/>
                      <a:pt x="464" y="315"/>
                    </a:cubicBezTo>
                    <a:cubicBezTo>
                      <a:pt x="464" y="258"/>
                      <a:pt x="444" y="207"/>
                      <a:pt x="411" y="166"/>
                    </a:cubicBezTo>
                    <a:cubicBezTo>
                      <a:pt x="438" y="135"/>
                      <a:pt x="438" y="135"/>
                      <a:pt x="438" y="135"/>
                    </a:cubicBezTo>
                    <a:cubicBezTo>
                      <a:pt x="443" y="130"/>
                      <a:pt x="442" y="123"/>
                      <a:pt x="437" y="118"/>
                    </a:cubicBezTo>
                    <a:cubicBezTo>
                      <a:pt x="401" y="86"/>
                      <a:pt x="401" y="86"/>
                      <a:pt x="401" y="86"/>
                    </a:cubicBezTo>
                    <a:cubicBezTo>
                      <a:pt x="396" y="82"/>
                      <a:pt x="389" y="83"/>
                      <a:pt x="384" y="88"/>
                    </a:cubicBezTo>
                    <a:cubicBezTo>
                      <a:pt x="357" y="119"/>
                      <a:pt x="357" y="119"/>
                      <a:pt x="357" y="119"/>
                    </a:cubicBezTo>
                    <a:cubicBezTo>
                      <a:pt x="326" y="99"/>
                      <a:pt x="290" y="87"/>
                      <a:pt x="252" y="83"/>
                    </a:cubicBezTo>
                    <a:cubicBezTo>
                      <a:pt x="252" y="64"/>
                      <a:pt x="252" y="64"/>
                      <a:pt x="252" y="64"/>
                    </a:cubicBezTo>
                    <a:lnTo>
                      <a:pt x="2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 dirty="0">
                  <a:solidFill>
                    <a:srgbClr val="041F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6"/>
              <p:cNvSpPr>
                <a:spLocks noEditPoints="1"/>
              </p:cNvSpPr>
              <p:nvPr/>
            </p:nvSpPr>
            <p:spPr bwMode="auto">
              <a:xfrm>
                <a:off x="3865563" y="2446338"/>
                <a:ext cx="438150" cy="439738"/>
              </a:xfrm>
              <a:custGeom>
                <a:avLst/>
                <a:gdLst>
                  <a:gd name="T0" fmla="*/ 196 w 241"/>
                  <a:gd name="T1" fmla="*/ 213 h 241"/>
                  <a:gd name="T2" fmla="*/ 164 w 241"/>
                  <a:gd name="T3" fmla="*/ 232 h 241"/>
                  <a:gd name="T4" fmla="*/ 149 w 241"/>
                  <a:gd name="T5" fmla="*/ 211 h 241"/>
                  <a:gd name="T6" fmla="*/ 117 w 241"/>
                  <a:gd name="T7" fmla="*/ 216 h 241"/>
                  <a:gd name="T8" fmla="*/ 107 w 241"/>
                  <a:gd name="T9" fmla="*/ 241 h 241"/>
                  <a:gd name="T10" fmla="*/ 71 w 241"/>
                  <a:gd name="T11" fmla="*/ 231 h 241"/>
                  <a:gd name="T12" fmla="*/ 75 w 241"/>
                  <a:gd name="T13" fmla="*/ 205 h 241"/>
                  <a:gd name="T14" fmla="*/ 50 w 241"/>
                  <a:gd name="T15" fmla="*/ 185 h 241"/>
                  <a:gd name="T16" fmla="*/ 26 w 241"/>
                  <a:gd name="T17" fmla="*/ 195 h 241"/>
                  <a:gd name="T18" fmla="*/ 8 w 241"/>
                  <a:gd name="T19" fmla="*/ 163 h 241"/>
                  <a:gd name="T20" fmla="*/ 28 w 241"/>
                  <a:gd name="T21" fmla="*/ 148 h 241"/>
                  <a:gd name="T22" fmla="*/ 24 w 241"/>
                  <a:gd name="T23" fmla="*/ 116 h 241"/>
                  <a:gd name="T24" fmla="*/ 0 w 241"/>
                  <a:gd name="T25" fmla="*/ 106 h 241"/>
                  <a:gd name="T26" fmla="*/ 9 w 241"/>
                  <a:gd name="T27" fmla="*/ 71 h 241"/>
                  <a:gd name="T28" fmla="*/ 35 w 241"/>
                  <a:gd name="T29" fmla="*/ 74 h 241"/>
                  <a:gd name="T30" fmla="*/ 55 w 241"/>
                  <a:gd name="T31" fmla="*/ 49 h 241"/>
                  <a:gd name="T32" fmla="*/ 45 w 241"/>
                  <a:gd name="T33" fmla="*/ 25 h 241"/>
                  <a:gd name="T34" fmla="*/ 77 w 241"/>
                  <a:gd name="T35" fmla="*/ 7 h 241"/>
                  <a:gd name="T36" fmla="*/ 92 w 241"/>
                  <a:gd name="T37" fmla="*/ 27 h 241"/>
                  <a:gd name="T38" fmla="*/ 124 w 241"/>
                  <a:gd name="T39" fmla="*/ 23 h 241"/>
                  <a:gd name="T40" fmla="*/ 134 w 241"/>
                  <a:gd name="T41" fmla="*/ 0 h 241"/>
                  <a:gd name="T42" fmla="*/ 169 w 241"/>
                  <a:gd name="T43" fmla="*/ 9 h 241"/>
                  <a:gd name="T44" fmla="*/ 165 w 241"/>
                  <a:gd name="T45" fmla="*/ 34 h 241"/>
                  <a:gd name="T46" fmla="*/ 191 w 241"/>
                  <a:gd name="T47" fmla="*/ 54 h 241"/>
                  <a:gd name="T48" fmla="*/ 214 w 241"/>
                  <a:gd name="T49" fmla="*/ 44 h 241"/>
                  <a:gd name="T50" fmla="*/ 233 w 241"/>
                  <a:gd name="T51" fmla="*/ 76 h 241"/>
                  <a:gd name="T52" fmla="*/ 213 w 241"/>
                  <a:gd name="T53" fmla="*/ 91 h 241"/>
                  <a:gd name="T54" fmla="*/ 217 w 241"/>
                  <a:gd name="T55" fmla="*/ 123 h 241"/>
                  <a:gd name="T56" fmla="*/ 241 w 241"/>
                  <a:gd name="T57" fmla="*/ 133 h 241"/>
                  <a:gd name="T58" fmla="*/ 232 w 241"/>
                  <a:gd name="T59" fmla="*/ 168 h 241"/>
                  <a:gd name="T60" fmla="*/ 206 w 241"/>
                  <a:gd name="T61" fmla="*/ 164 h 241"/>
                  <a:gd name="T62" fmla="*/ 186 w 241"/>
                  <a:gd name="T63" fmla="*/ 190 h 241"/>
                  <a:gd name="T64" fmla="*/ 196 w 241"/>
                  <a:gd name="T65" fmla="*/ 213 h 241"/>
                  <a:gd name="T66" fmla="*/ 152 w 241"/>
                  <a:gd name="T67" fmla="*/ 101 h 241"/>
                  <a:gd name="T68" fmla="*/ 130 w 241"/>
                  <a:gd name="T69" fmla="*/ 85 h 241"/>
                  <a:gd name="T70" fmla="*/ 102 w 241"/>
                  <a:gd name="T71" fmla="*/ 88 h 241"/>
                  <a:gd name="T72" fmla="*/ 86 w 241"/>
                  <a:gd name="T73" fmla="*/ 110 h 241"/>
                  <a:gd name="T74" fmla="*/ 89 w 241"/>
                  <a:gd name="T75" fmla="*/ 137 h 241"/>
                  <a:gd name="T76" fmla="*/ 111 w 241"/>
                  <a:gd name="T77" fmla="*/ 154 h 241"/>
                  <a:gd name="T78" fmla="*/ 138 w 241"/>
                  <a:gd name="T79" fmla="*/ 150 h 241"/>
                  <a:gd name="T80" fmla="*/ 155 w 241"/>
                  <a:gd name="T81" fmla="*/ 129 h 241"/>
                  <a:gd name="T82" fmla="*/ 152 w 241"/>
                  <a:gd name="T83" fmla="*/ 10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1" h="241">
                    <a:moveTo>
                      <a:pt x="196" y="213"/>
                    </a:moveTo>
                    <a:cubicBezTo>
                      <a:pt x="164" y="232"/>
                      <a:pt x="164" y="232"/>
                      <a:pt x="164" y="232"/>
                    </a:cubicBezTo>
                    <a:cubicBezTo>
                      <a:pt x="149" y="211"/>
                      <a:pt x="149" y="211"/>
                      <a:pt x="149" y="211"/>
                    </a:cubicBezTo>
                    <a:cubicBezTo>
                      <a:pt x="139" y="215"/>
                      <a:pt x="128" y="216"/>
                      <a:pt x="117" y="216"/>
                    </a:cubicBezTo>
                    <a:cubicBezTo>
                      <a:pt x="107" y="241"/>
                      <a:pt x="107" y="241"/>
                      <a:pt x="107" y="241"/>
                    </a:cubicBezTo>
                    <a:cubicBezTo>
                      <a:pt x="71" y="231"/>
                      <a:pt x="71" y="231"/>
                      <a:pt x="71" y="231"/>
                    </a:cubicBezTo>
                    <a:cubicBezTo>
                      <a:pt x="75" y="205"/>
                      <a:pt x="75" y="205"/>
                      <a:pt x="75" y="205"/>
                    </a:cubicBezTo>
                    <a:cubicBezTo>
                      <a:pt x="66" y="200"/>
                      <a:pt x="57" y="193"/>
                      <a:pt x="50" y="185"/>
                    </a:cubicBezTo>
                    <a:cubicBezTo>
                      <a:pt x="26" y="195"/>
                      <a:pt x="26" y="195"/>
                      <a:pt x="26" y="195"/>
                    </a:cubicBezTo>
                    <a:cubicBezTo>
                      <a:pt x="8" y="163"/>
                      <a:pt x="8" y="163"/>
                      <a:pt x="8" y="163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25" y="138"/>
                      <a:pt x="24" y="127"/>
                      <a:pt x="24" y="1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40" y="65"/>
                      <a:pt x="47" y="56"/>
                      <a:pt x="55" y="49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102" y="24"/>
                      <a:pt x="113" y="23"/>
                      <a:pt x="124" y="23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69" y="9"/>
                      <a:pt x="169" y="9"/>
                      <a:pt x="169" y="9"/>
                    </a:cubicBezTo>
                    <a:cubicBezTo>
                      <a:pt x="165" y="34"/>
                      <a:pt x="165" y="34"/>
                      <a:pt x="165" y="34"/>
                    </a:cubicBezTo>
                    <a:cubicBezTo>
                      <a:pt x="175" y="39"/>
                      <a:pt x="184" y="46"/>
                      <a:pt x="191" y="54"/>
                    </a:cubicBezTo>
                    <a:cubicBezTo>
                      <a:pt x="214" y="44"/>
                      <a:pt x="214" y="44"/>
                      <a:pt x="214" y="44"/>
                    </a:cubicBezTo>
                    <a:cubicBezTo>
                      <a:pt x="233" y="76"/>
                      <a:pt x="233" y="76"/>
                      <a:pt x="233" y="76"/>
                    </a:cubicBezTo>
                    <a:cubicBezTo>
                      <a:pt x="213" y="91"/>
                      <a:pt x="213" y="91"/>
                      <a:pt x="213" y="91"/>
                    </a:cubicBezTo>
                    <a:cubicBezTo>
                      <a:pt x="216" y="101"/>
                      <a:pt x="217" y="112"/>
                      <a:pt x="217" y="123"/>
                    </a:cubicBezTo>
                    <a:cubicBezTo>
                      <a:pt x="241" y="133"/>
                      <a:pt x="241" y="133"/>
                      <a:pt x="241" y="133"/>
                    </a:cubicBezTo>
                    <a:cubicBezTo>
                      <a:pt x="232" y="168"/>
                      <a:pt x="232" y="168"/>
                      <a:pt x="232" y="168"/>
                    </a:cubicBezTo>
                    <a:cubicBezTo>
                      <a:pt x="206" y="164"/>
                      <a:pt x="206" y="164"/>
                      <a:pt x="206" y="164"/>
                    </a:cubicBezTo>
                    <a:cubicBezTo>
                      <a:pt x="201" y="174"/>
                      <a:pt x="194" y="183"/>
                      <a:pt x="186" y="190"/>
                    </a:cubicBezTo>
                    <a:cubicBezTo>
                      <a:pt x="196" y="213"/>
                      <a:pt x="196" y="213"/>
                      <a:pt x="196" y="213"/>
                    </a:cubicBezTo>
                    <a:close/>
                    <a:moveTo>
                      <a:pt x="152" y="101"/>
                    </a:moveTo>
                    <a:cubicBezTo>
                      <a:pt x="147" y="93"/>
                      <a:pt x="139" y="87"/>
                      <a:pt x="130" y="85"/>
                    </a:cubicBezTo>
                    <a:cubicBezTo>
                      <a:pt x="120" y="82"/>
                      <a:pt x="110" y="84"/>
                      <a:pt x="102" y="88"/>
                    </a:cubicBezTo>
                    <a:cubicBezTo>
                      <a:pt x="94" y="93"/>
                      <a:pt x="88" y="100"/>
                      <a:pt x="86" y="110"/>
                    </a:cubicBezTo>
                    <a:cubicBezTo>
                      <a:pt x="83" y="120"/>
                      <a:pt x="85" y="129"/>
                      <a:pt x="89" y="137"/>
                    </a:cubicBezTo>
                    <a:cubicBezTo>
                      <a:pt x="94" y="145"/>
                      <a:pt x="102" y="152"/>
                      <a:pt x="111" y="154"/>
                    </a:cubicBezTo>
                    <a:cubicBezTo>
                      <a:pt x="121" y="157"/>
                      <a:pt x="130" y="155"/>
                      <a:pt x="138" y="150"/>
                    </a:cubicBezTo>
                    <a:cubicBezTo>
                      <a:pt x="146" y="146"/>
                      <a:pt x="153" y="138"/>
                      <a:pt x="155" y="129"/>
                    </a:cubicBezTo>
                    <a:cubicBezTo>
                      <a:pt x="158" y="119"/>
                      <a:pt x="156" y="109"/>
                      <a:pt x="152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 dirty="0">
                  <a:solidFill>
                    <a:srgbClr val="041F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7"/>
              <p:cNvSpPr/>
              <p:nvPr/>
            </p:nvSpPr>
            <p:spPr bwMode="auto">
              <a:xfrm>
                <a:off x="2649538" y="1744663"/>
                <a:ext cx="1139825" cy="1233488"/>
              </a:xfrm>
              <a:custGeom>
                <a:avLst/>
                <a:gdLst>
                  <a:gd name="T0" fmla="*/ 333 w 627"/>
                  <a:gd name="T1" fmla="*/ 641 h 678"/>
                  <a:gd name="T2" fmla="*/ 427 w 627"/>
                  <a:gd name="T3" fmla="*/ 628 h 678"/>
                  <a:gd name="T4" fmla="*/ 447 w 627"/>
                  <a:gd name="T5" fmla="*/ 660 h 678"/>
                  <a:gd name="T6" fmla="*/ 495 w 627"/>
                  <a:gd name="T7" fmla="*/ 640 h 678"/>
                  <a:gd name="T8" fmla="*/ 485 w 627"/>
                  <a:gd name="T9" fmla="*/ 603 h 678"/>
                  <a:gd name="T10" fmla="*/ 523 w 627"/>
                  <a:gd name="T11" fmla="*/ 578 h 678"/>
                  <a:gd name="T12" fmla="*/ 559 w 627"/>
                  <a:gd name="T13" fmla="*/ 544 h 678"/>
                  <a:gd name="T14" fmla="*/ 593 w 627"/>
                  <a:gd name="T15" fmla="*/ 563 h 678"/>
                  <a:gd name="T16" fmla="*/ 624 w 627"/>
                  <a:gd name="T17" fmla="*/ 522 h 678"/>
                  <a:gd name="T18" fmla="*/ 597 w 627"/>
                  <a:gd name="T19" fmla="*/ 494 h 678"/>
                  <a:gd name="T20" fmla="*/ 627 w 627"/>
                  <a:gd name="T21" fmla="*/ 423 h 678"/>
                  <a:gd name="T22" fmla="*/ 554 w 627"/>
                  <a:gd name="T23" fmla="*/ 404 h 678"/>
                  <a:gd name="T24" fmla="*/ 311 w 627"/>
                  <a:gd name="T25" fmla="*/ 564 h 678"/>
                  <a:gd name="T26" fmla="*/ 115 w 627"/>
                  <a:gd name="T27" fmla="*/ 314 h 678"/>
                  <a:gd name="T28" fmla="*/ 200 w 627"/>
                  <a:gd name="T29" fmla="*/ 164 h 678"/>
                  <a:gd name="T30" fmla="*/ 396 w 627"/>
                  <a:gd name="T31" fmla="*/ 124 h 678"/>
                  <a:gd name="T32" fmla="*/ 417 w 627"/>
                  <a:gd name="T33" fmla="*/ 51 h 678"/>
                  <a:gd name="T34" fmla="*/ 406 w 627"/>
                  <a:gd name="T35" fmla="*/ 49 h 678"/>
                  <a:gd name="T36" fmla="*/ 406 w 627"/>
                  <a:gd name="T37" fmla="*/ 7 h 678"/>
                  <a:gd name="T38" fmla="*/ 354 w 627"/>
                  <a:gd name="T39" fmla="*/ 0 h 678"/>
                  <a:gd name="T40" fmla="*/ 343 w 627"/>
                  <a:gd name="T41" fmla="*/ 41 h 678"/>
                  <a:gd name="T42" fmla="*/ 252 w 627"/>
                  <a:gd name="T43" fmla="*/ 54 h 678"/>
                  <a:gd name="T44" fmla="*/ 230 w 627"/>
                  <a:gd name="T45" fmla="*/ 18 h 678"/>
                  <a:gd name="T46" fmla="*/ 183 w 627"/>
                  <a:gd name="T47" fmla="*/ 38 h 678"/>
                  <a:gd name="T48" fmla="*/ 194 w 627"/>
                  <a:gd name="T49" fmla="*/ 78 h 678"/>
                  <a:gd name="T50" fmla="*/ 154 w 627"/>
                  <a:gd name="T51" fmla="*/ 105 h 678"/>
                  <a:gd name="T52" fmla="*/ 120 w 627"/>
                  <a:gd name="T53" fmla="*/ 135 h 678"/>
                  <a:gd name="T54" fmla="*/ 84 w 627"/>
                  <a:gd name="T55" fmla="*/ 115 h 678"/>
                  <a:gd name="T56" fmla="*/ 53 w 627"/>
                  <a:gd name="T57" fmla="*/ 156 h 678"/>
                  <a:gd name="T58" fmla="*/ 82 w 627"/>
                  <a:gd name="T59" fmla="*/ 185 h 678"/>
                  <a:gd name="T60" fmla="*/ 46 w 627"/>
                  <a:gd name="T61" fmla="*/ 271 h 678"/>
                  <a:gd name="T62" fmla="*/ 6 w 627"/>
                  <a:gd name="T63" fmla="*/ 272 h 678"/>
                  <a:gd name="T64" fmla="*/ 0 w 627"/>
                  <a:gd name="T65" fmla="*/ 323 h 678"/>
                  <a:gd name="T66" fmla="*/ 38 w 627"/>
                  <a:gd name="T67" fmla="*/ 334 h 678"/>
                  <a:gd name="T68" fmla="*/ 51 w 627"/>
                  <a:gd name="T69" fmla="*/ 427 h 678"/>
                  <a:gd name="T70" fmla="*/ 17 w 627"/>
                  <a:gd name="T71" fmla="*/ 447 h 678"/>
                  <a:gd name="T72" fmla="*/ 38 w 627"/>
                  <a:gd name="T73" fmla="*/ 495 h 678"/>
                  <a:gd name="T74" fmla="*/ 75 w 627"/>
                  <a:gd name="T75" fmla="*/ 485 h 678"/>
                  <a:gd name="T76" fmla="*/ 102 w 627"/>
                  <a:gd name="T77" fmla="*/ 526 h 678"/>
                  <a:gd name="T78" fmla="*/ 133 w 627"/>
                  <a:gd name="T79" fmla="*/ 560 h 678"/>
                  <a:gd name="T80" fmla="*/ 114 w 627"/>
                  <a:gd name="T81" fmla="*/ 593 h 678"/>
                  <a:gd name="T82" fmla="*/ 156 w 627"/>
                  <a:gd name="T83" fmla="*/ 625 h 678"/>
                  <a:gd name="T84" fmla="*/ 183 w 627"/>
                  <a:gd name="T85" fmla="*/ 598 h 678"/>
                  <a:gd name="T86" fmla="*/ 271 w 627"/>
                  <a:gd name="T87" fmla="*/ 634 h 678"/>
                  <a:gd name="T88" fmla="*/ 272 w 627"/>
                  <a:gd name="T89" fmla="*/ 671 h 678"/>
                  <a:gd name="T90" fmla="*/ 323 w 627"/>
                  <a:gd name="T91" fmla="*/ 678 h 678"/>
                  <a:gd name="T92" fmla="*/ 333 w 627"/>
                  <a:gd name="T93" fmla="*/ 641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27" h="678">
                    <a:moveTo>
                      <a:pt x="333" y="641"/>
                    </a:moveTo>
                    <a:cubicBezTo>
                      <a:pt x="366" y="642"/>
                      <a:pt x="397" y="637"/>
                      <a:pt x="427" y="628"/>
                    </a:cubicBezTo>
                    <a:cubicBezTo>
                      <a:pt x="447" y="660"/>
                      <a:pt x="447" y="660"/>
                      <a:pt x="447" y="66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85" y="603"/>
                      <a:pt x="485" y="603"/>
                      <a:pt x="485" y="603"/>
                    </a:cubicBezTo>
                    <a:cubicBezTo>
                      <a:pt x="498" y="596"/>
                      <a:pt x="511" y="587"/>
                      <a:pt x="523" y="578"/>
                    </a:cubicBezTo>
                    <a:cubicBezTo>
                      <a:pt x="536" y="568"/>
                      <a:pt x="548" y="556"/>
                      <a:pt x="559" y="544"/>
                    </a:cubicBezTo>
                    <a:cubicBezTo>
                      <a:pt x="593" y="563"/>
                      <a:pt x="593" y="563"/>
                      <a:pt x="593" y="563"/>
                    </a:cubicBezTo>
                    <a:cubicBezTo>
                      <a:pt x="624" y="522"/>
                      <a:pt x="624" y="522"/>
                      <a:pt x="624" y="522"/>
                    </a:cubicBezTo>
                    <a:cubicBezTo>
                      <a:pt x="597" y="494"/>
                      <a:pt x="597" y="494"/>
                      <a:pt x="597" y="494"/>
                    </a:cubicBezTo>
                    <a:cubicBezTo>
                      <a:pt x="610" y="472"/>
                      <a:pt x="620" y="448"/>
                      <a:pt x="627" y="423"/>
                    </a:cubicBezTo>
                    <a:cubicBezTo>
                      <a:pt x="602" y="420"/>
                      <a:pt x="577" y="414"/>
                      <a:pt x="554" y="404"/>
                    </a:cubicBezTo>
                    <a:cubicBezTo>
                      <a:pt x="524" y="502"/>
                      <a:pt x="429" y="579"/>
                      <a:pt x="311" y="564"/>
                    </a:cubicBezTo>
                    <a:cubicBezTo>
                      <a:pt x="188" y="549"/>
                      <a:pt x="100" y="437"/>
                      <a:pt x="115" y="314"/>
                    </a:cubicBezTo>
                    <a:cubicBezTo>
                      <a:pt x="123" y="252"/>
                      <a:pt x="155" y="199"/>
                      <a:pt x="200" y="164"/>
                    </a:cubicBezTo>
                    <a:cubicBezTo>
                      <a:pt x="257" y="119"/>
                      <a:pt x="330" y="107"/>
                      <a:pt x="396" y="124"/>
                    </a:cubicBezTo>
                    <a:cubicBezTo>
                      <a:pt x="399" y="99"/>
                      <a:pt x="406" y="74"/>
                      <a:pt x="417" y="51"/>
                    </a:cubicBezTo>
                    <a:cubicBezTo>
                      <a:pt x="413" y="51"/>
                      <a:pt x="410" y="50"/>
                      <a:pt x="406" y="49"/>
                    </a:cubicBezTo>
                    <a:cubicBezTo>
                      <a:pt x="406" y="7"/>
                      <a:pt x="406" y="7"/>
                      <a:pt x="406" y="7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43" y="41"/>
                      <a:pt x="343" y="41"/>
                      <a:pt x="343" y="41"/>
                    </a:cubicBezTo>
                    <a:cubicBezTo>
                      <a:pt x="312" y="41"/>
                      <a:pt x="281" y="45"/>
                      <a:pt x="252" y="54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183" y="38"/>
                      <a:pt x="183" y="38"/>
                      <a:pt x="183" y="38"/>
                    </a:cubicBezTo>
                    <a:cubicBezTo>
                      <a:pt x="194" y="78"/>
                      <a:pt x="194" y="78"/>
                      <a:pt x="194" y="78"/>
                    </a:cubicBezTo>
                    <a:cubicBezTo>
                      <a:pt x="180" y="86"/>
                      <a:pt x="166" y="95"/>
                      <a:pt x="154" y="105"/>
                    </a:cubicBezTo>
                    <a:cubicBezTo>
                      <a:pt x="142" y="114"/>
                      <a:pt x="131" y="124"/>
                      <a:pt x="120" y="135"/>
                    </a:cubicBezTo>
                    <a:cubicBezTo>
                      <a:pt x="84" y="115"/>
                      <a:pt x="84" y="115"/>
                      <a:pt x="84" y="115"/>
                    </a:cubicBezTo>
                    <a:cubicBezTo>
                      <a:pt x="53" y="156"/>
                      <a:pt x="53" y="156"/>
                      <a:pt x="53" y="156"/>
                    </a:cubicBezTo>
                    <a:cubicBezTo>
                      <a:pt x="82" y="185"/>
                      <a:pt x="82" y="185"/>
                      <a:pt x="82" y="185"/>
                    </a:cubicBezTo>
                    <a:cubicBezTo>
                      <a:pt x="66" y="211"/>
                      <a:pt x="54" y="240"/>
                      <a:pt x="46" y="271"/>
                    </a:cubicBezTo>
                    <a:cubicBezTo>
                      <a:pt x="6" y="272"/>
                      <a:pt x="6" y="272"/>
                      <a:pt x="6" y="27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38" y="334"/>
                      <a:pt x="38" y="334"/>
                      <a:pt x="38" y="334"/>
                    </a:cubicBezTo>
                    <a:cubicBezTo>
                      <a:pt x="37" y="366"/>
                      <a:pt x="42" y="397"/>
                      <a:pt x="51" y="427"/>
                    </a:cubicBezTo>
                    <a:cubicBezTo>
                      <a:pt x="17" y="447"/>
                      <a:pt x="17" y="447"/>
                      <a:pt x="17" y="447"/>
                    </a:cubicBezTo>
                    <a:cubicBezTo>
                      <a:pt x="38" y="495"/>
                      <a:pt x="38" y="495"/>
                      <a:pt x="38" y="495"/>
                    </a:cubicBezTo>
                    <a:cubicBezTo>
                      <a:pt x="75" y="485"/>
                      <a:pt x="75" y="485"/>
                      <a:pt x="75" y="485"/>
                    </a:cubicBezTo>
                    <a:cubicBezTo>
                      <a:pt x="83" y="499"/>
                      <a:pt x="92" y="513"/>
                      <a:pt x="102" y="526"/>
                    </a:cubicBezTo>
                    <a:cubicBezTo>
                      <a:pt x="111" y="538"/>
                      <a:pt x="122" y="549"/>
                      <a:pt x="133" y="560"/>
                    </a:cubicBezTo>
                    <a:cubicBezTo>
                      <a:pt x="114" y="593"/>
                      <a:pt x="114" y="593"/>
                      <a:pt x="114" y="593"/>
                    </a:cubicBezTo>
                    <a:cubicBezTo>
                      <a:pt x="156" y="625"/>
                      <a:pt x="156" y="625"/>
                      <a:pt x="156" y="625"/>
                    </a:cubicBezTo>
                    <a:cubicBezTo>
                      <a:pt x="183" y="598"/>
                      <a:pt x="183" y="598"/>
                      <a:pt x="183" y="598"/>
                    </a:cubicBezTo>
                    <a:cubicBezTo>
                      <a:pt x="209" y="614"/>
                      <a:pt x="239" y="626"/>
                      <a:pt x="271" y="634"/>
                    </a:cubicBezTo>
                    <a:cubicBezTo>
                      <a:pt x="272" y="671"/>
                      <a:pt x="272" y="671"/>
                      <a:pt x="272" y="671"/>
                    </a:cubicBezTo>
                    <a:cubicBezTo>
                      <a:pt x="323" y="678"/>
                      <a:pt x="323" y="678"/>
                      <a:pt x="323" y="678"/>
                    </a:cubicBezTo>
                    <a:lnTo>
                      <a:pt x="333" y="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 dirty="0">
                  <a:solidFill>
                    <a:srgbClr val="041F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2754630" y="2947512"/>
            <a:ext cx="4597718" cy="31034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 defTabSz="685800">
              <a:lnSpc>
                <a:spcPts val="1725"/>
              </a:lnSpc>
            </a:pPr>
            <a:r>
              <a:rPr lang="zh-CN" altLang="en-US" sz="18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一月份开始，两个月完成两个版本迭代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754631" y="2290287"/>
            <a:ext cx="2970371" cy="31034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 defTabSz="685800">
              <a:lnSpc>
                <a:spcPts val="1725"/>
              </a:lnSpc>
            </a:pPr>
            <a:r>
              <a:rPr lang="zh-CN" altLang="en-US" sz="18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每周一次电话会议沟通进度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754590" y="1642154"/>
            <a:ext cx="2662238" cy="31034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 defTabSz="685800">
              <a:lnSpc>
                <a:spcPts val="1725"/>
              </a:lnSpc>
            </a:pPr>
            <a:r>
              <a:rPr lang="zh-CN" altLang="en-US" sz="18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两个人的项目组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54630" y="3594735"/>
            <a:ext cx="4933950" cy="31034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 defTabSz="685800">
              <a:lnSpc>
                <a:spcPts val="1725"/>
              </a:lnSpc>
            </a:pPr>
            <a:r>
              <a:rPr lang="zh-CN" altLang="en-US" sz="1800" b="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应用范围广：华为内部不同地区的不同局域网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53127" y="420529"/>
            <a:ext cx="5199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0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我们是一个什么样的项目组？</a:t>
            </a:r>
          </a:p>
        </p:txBody>
      </p:sp>
    </p:spTree>
    <p:extLst>
      <p:ext uri="{BB962C8B-B14F-4D97-AF65-F5344CB8AC3E}">
        <p14:creationId xmlns:p14="http://schemas.microsoft.com/office/powerpoint/2010/main" val="30899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5" grpId="0"/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34715" y="417672"/>
            <a:ext cx="227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6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我们是谁？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83041" y="1154907"/>
            <a:ext cx="3415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项目组成员：</a:t>
            </a:r>
          </a:p>
          <a:p>
            <a:pPr defTabSz="685800"/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		</a:t>
            </a:r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王淇营</a:t>
            </a:r>
          </a:p>
          <a:p>
            <a:pPr defTabSz="685800"/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      Dian</a:t>
            </a:r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团队</a:t>
            </a:r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web</a:t>
            </a:r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组组长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53565" y="3274695"/>
            <a:ext cx="543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项目指导教师：</a:t>
            </a:r>
          </a:p>
          <a:p>
            <a:pPr defTabSz="685800"/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			    </a:t>
            </a:r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钟国辉老师</a:t>
            </a:r>
          </a:p>
          <a:p>
            <a:pPr defTabSz="685800"/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		Dian</a:t>
            </a:r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团队执行</a:t>
            </a:r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CEO</a:t>
            </a:r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兼软件</a:t>
            </a:r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CTO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4405" y="1154907"/>
            <a:ext cx="3359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项目负责人</a:t>
            </a:r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:</a:t>
            </a:r>
          </a:p>
          <a:p>
            <a:pPr defTabSz="685800"/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		</a:t>
            </a:r>
            <a:r>
              <a:rPr lang="zh-CN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许洪深</a:t>
            </a:r>
          </a:p>
          <a:p>
            <a:pPr defTabSz="685800"/>
            <a:r>
              <a:rPr lang="en-US" altLang="zh-CN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	15</a:t>
            </a:r>
            <a:r>
              <a:rPr lang="zh-CN" altLang="en-US" sz="24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级种子班成员</a:t>
            </a:r>
          </a:p>
        </p:txBody>
      </p:sp>
      <p:sp>
        <p:nvSpPr>
          <p:cNvPr id="4" name="椭圆 3"/>
          <p:cNvSpPr/>
          <p:nvPr/>
        </p:nvSpPr>
        <p:spPr>
          <a:xfrm>
            <a:off x="756762" y="1339215"/>
            <a:ext cx="91916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109687" y="1339215"/>
            <a:ext cx="91916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61649" y="3463766"/>
            <a:ext cx="91916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7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4" grpId="0" animBg="1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85637" y="320041"/>
            <a:ext cx="277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6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我们需要谁？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17558" y="2306479"/>
            <a:ext cx="25112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0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热爱</a:t>
            </a:r>
            <a:r>
              <a:rPr lang="zh-CN" altLang="en-US" sz="3000" b="1">
                <a:solidFill>
                  <a:srgbClr val="041F44"/>
                </a:solidFill>
                <a:effectLst>
                  <a:outerShdw blurRad="38100" dist="19050" dir="2700000" algn="tl" rotWithShape="0">
                    <a:srgbClr val="041F44">
                      <a:alpha val="40000"/>
                    </a:srgbClr>
                  </a:outerShdw>
                </a:effectLst>
                <a:latin typeface="等线"/>
                <a:ea typeface="等线" panose="02010600030101010101" pitchFamily="2" charset="-122"/>
              </a:rPr>
              <a:t>网络技术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35204" y="1281589"/>
            <a:ext cx="2075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0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熟悉</a:t>
            </a:r>
            <a:r>
              <a:rPr lang="en-US" altLang="zh-CN" sz="3000" b="1">
                <a:solidFill>
                  <a:srgbClr val="041F44"/>
                </a:solidFill>
                <a:effectLst>
                  <a:outerShdw blurRad="38100" dist="19050" dir="2700000" algn="tl" rotWithShape="0">
                    <a:srgbClr val="041F44">
                      <a:alpha val="40000"/>
                    </a:srgbClr>
                  </a:outerShdw>
                </a:effectLst>
                <a:latin typeface="等线"/>
                <a:ea typeface="等线" panose="02010600030101010101" pitchFamily="2" charset="-122"/>
              </a:rPr>
              <a:t>C</a:t>
            </a:r>
            <a:r>
              <a:rPr lang="zh-CN" altLang="en-US" sz="3000" b="1">
                <a:solidFill>
                  <a:srgbClr val="041F44"/>
                </a:solidFill>
                <a:effectLst>
                  <a:outerShdw blurRad="38100" dist="19050" dir="2700000" algn="tl" rotWithShape="0">
                    <a:srgbClr val="041F44">
                      <a:alpha val="40000"/>
                    </a:srgbClr>
                  </a:outerShdw>
                </a:effectLst>
                <a:latin typeface="等线"/>
                <a:ea typeface="等线" panose="02010600030101010101" pitchFamily="2" charset="-122"/>
              </a:rPr>
              <a:t>语言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57036" y="3330416"/>
            <a:ext cx="3353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000">
                <a:solidFill>
                  <a:srgbClr val="041F44"/>
                </a:solidFill>
                <a:latin typeface="等线"/>
                <a:ea typeface="等线" panose="02010600030101010101" pitchFamily="2" charset="-122"/>
                <a:sym typeface="+mn-ea"/>
              </a:rPr>
              <a:t>充满</a:t>
            </a:r>
            <a:r>
              <a:rPr lang="zh-CN" altLang="en-US" sz="3000" b="1">
                <a:solidFill>
                  <a:srgbClr val="041F44"/>
                </a:solidFill>
                <a:effectLst>
                  <a:outerShdw blurRad="38100" dist="19050" dir="2700000" algn="tl" rotWithShape="0">
                    <a:srgbClr val="041F44">
                      <a:alpha val="40000"/>
                    </a:srgbClr>
                  </a:outerShdw>
                </a:effectLst>
                <a:latin typeface="等线"/>
                <a:ea typeface="等线" panose="02010600030101010101" pitchFamily="2" charset="-122"/>
                <a:sym typeface="+mn-ea"/>
              </a:rPr>
              <a:t>激情 </a:t>
            </a:r>
            <a:r>
              <a:rPr lang="zh-CN" altLang="en-US" sz="3000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热衷</a:t>
            </a:r>
            <a:r>
              <a:rPr lang="zh-CN" altLang="en-US" sz="3000" b="1">
                <a:solidFill>
                  <a:srgbClr val="041F44"/>
                </a:solidFill>
                <a:effectLst>
                  <a:outerShdw blurRad="38100" dist="19050" dir="2700000" algn="tl" rotWithShape="0">
                    <a:srgbClr val="041F44">
                      <a:alpha val="40000"/>
                    </a:srgbClr>
                  </a:outerShdw>
                </a:effectLst>
                <a:latin typeface="等线"/>
                <a:ea typeface="等线" panose="02010600030101010101" pitchFamily="2" charset="-122"/>
              </a:rPr>
              <a:t>挑战 </a:t>
            </a:r>
          </a:p>
        </p:txBody>
      </p:sp>
    </p:spTree>
    <p:extLst>
      <p:ext uri="{BB962C8B-B14F-4D97-AF65-F5344CB8AC3E}">
        <p14:creationId xmlns:p14="http://schemas.microsoft.com/office/powerpoint/2010/main" val="1445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41872" y="4102894"/>
            <a:ext cx="6481763" cy="959644"/>
            <a:chOff x="1312863" y="187325"/>
            <a:chExt cx="8642350" cy="1279525"/>
          </a:xfrm>
          <a:solidFill>
            <a:schemeClr val="accent6">
              <a:lumMod val="10000"/>
              <a:lumOff val="90000"/>
            </a:schemeClr>
          </a:solidFill>
        </p:grpSpPr>
        <p:sp>
          <p:nvSpPr>
            <p:cNvPr id="9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/>
              <a:endParaRPr lang="zh-CN" altLang="en-US" sz="1350">
                <a:solidFill>
                  <a:srgbClr val="041F44"/>
                </a:solidFill>
                <a:latin typeface="等线"/>
                <a:ea typeface="等线" panose="02010600030101010101" pitchFamily="2" charset="-122"/>
              </a:endParaRPr>
            </a:p>
          </p:txBody>
        </p:sp>
      </p:grpSp>
      <p:sp>
        <p:nvSpPr>
          <p:cNvPr id="3" name="任意多边形: 形状 2"/>
          <p:cNvSpPr/>
          <p:nvPr/>
        </p:nvSpPr>
        <p:spPr>
          <a:xfrm>
            <a:off x="26292" y="4129437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62390" y="4741624"/>
            <a:ext cx="141515" cy="1415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7478" y="4227409"/>
            <a:ext cx="274486" cy="2744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258478" y="4232124"/>
            <a:ext cx="133048" cy="133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452742" y="4590327"/>
            <a:ext cx="104618" cy="1046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320353" y="4938462"/>
            <a:ext cx="205038" cy="20503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404956" y="4541994"/>
            <a:ext cx="100420" cy="1004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386516" y="4805113"/>
            <a:ext cx="205038" cy="205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138992" y="4061642"/>
            <a:ext cx="147634" cy="147634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120828" y="4536830"/>
            <a:ext cx="205038" cy="2050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26291" y="2906486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21449" y="3629538"/>
            <a:ext cx="141515" cy="1415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423352" y="4589806"/>
            <a:ext cx="274486" cy="274486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19564" y="4166592"/>
            <a:ext cx="133048" cy="13304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367415" y="4938462"/>
            <a:ext cx="133048" cy="133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883627" y="4664494"/>
            <a:ext cx="141515" cy="1415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942614" y="4085894"/>
            <a:ext cx="141515" cy="1415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45457" y="3458052"/>
            <a:ext cx="55859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27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 负责人：</a:t>
            </a:r>
            <a:r>
              <a:rPr lang="en-US" altLang="zh-CN" sz="27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  </a:t>
            </a:r>
            <a:r>
              <a:rPr lang="zh-CN" altLang="en-US" sz="27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许洪深（</a:t>
            </a:r>
            <a:r>
              <a:rPr lang="en-US" altLang="zh-CN" sz="27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15</a:t>
            </a:r>
            <a:r>
              <a:rPr lang="zh-CN" altLang="en-US" sz="2700" b="1">
                <a:solidFill>
                  <a:srgbClr val="041F44"/>
                </a:solidFill>
                <a:latin typeface="等线"/>
                <a:ea typeface="等线" panose="02010600030101010101" pitchFamily="2" charset="-122"/>
              </a:rPr>
              <a:t>级种子班）</a:t>
            </a:r>
          </a:p>
        </p:txBody>
      </p:sp>
      <p:pic>
        <p:nvPicPr>
          <p:cNvPr id="10" name="图片 9" descr="6[[(SF7C~G9Z6[C$PK`7L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1020604"/>
            <a:ext cx="2457450" cy="245745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476066" y="171889"/>
            <a:ext cx="6340316" cy="982540"/>
            <a:chOff x="2480" y="2596"/>
            <a:chExt cx="13313" cy="2063"/>
          </a:xfrm>
        </p:grpSpPr>
        <p:sp>
          <p:nvSpPr>
            <p:cNvPr id="28" name="矩形 27"/>
            <p:cNvSpPr/>
            <p:nvPr/>
          </p:nvSpPr>
          <p:spPr>
            <a:xfrm>
              <a:off x="2480" y="2596"/>
              <a:ext cx="13313" cy="19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zh-CN" altLang="en-US" sz="5400" b="1" i="1" spc="450" dirty="0">
                  <a:solidFill>
                    <a:srgbClr val="041F44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</a:t>
              </a:r>
              <a:r>
                <a:rPr lang="zh-CN" altLang="en-US" sz="4050" b="1" i="1" spc="450" dirty="0">
                  <a:solidFill>
                    <a:srgbClr val="0211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欢迎加入华为组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469" y="2910"/>
              <a:ext cx="3114" cy="1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3600" b="1" i="1" spc="450" dirty="0">
                  <a:solidFill>
                    <a:srgbClr val="041F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Dian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 flipH="1">
              <a:off x="6458" y="3090"/>
              <a:ext cx="503" cy="1394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3469" y="4174"/>
              <a:ext cx="2811" cy="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900" b="1" i="1" spc="450" dirty="0">
                  <a:solidFill>
                    <a:srgbClr val="041F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since </a:t>
              </a:r>
              <a:r>
                <a:rPr lang="en-US" altLang="zh-CN" sz="788" b="1" i="1" spc="450" dirty="0">
                  <a:solidFill>
                    <a:srgbClr val="041F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4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2">
            <a:extLst>
              <a:ext uri="{FF2B5EF4-FFF2-40B4-BE49-F238E27FC236}">
                <a16:creationId xmlns:a16="http://schemas.microsoft.com/office/drawing/2014/main" xmlns="" id="{36872290-CA8E-4DFE-872C-52232EAF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1">
            <a:extLst>
              <a:ext uri="{FF2B5EF4-FFF2-40B4-BE49-F238E27FC236}">
                <a16:creationId xmlns:a16="http://schemas.microsoft.com/office/drawing/2014/main" xmlns="" id="{2CB3AF44-E3C5-44CB-A3BE-691178BAC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619" y="1281113"/>
            <a:ext cx="6276975" cy="293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3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Dian</a:t>
            </a:r>
            <a:r>
              <a:rPr lang="zh-CN" altLang="en-US" sz="3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团队技术方向六：网络通信</a:t>
            </a:r>
            <a:endParaRPr lang="en-US" altLang="zh-CN" sz="3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3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迈普组</a:t>
            </a:r>
            <a:endParaRPr lang="en-US" altLang="zh-CN" sz="4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负责人：</a:t>
            </a:r>
            <a:r>
              <a:rPr lang="en-US" altLang="zh-CN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D603</a:t>
            </a: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李伟东（研一）</a:t>
            </a:r>
          </a:p>
        </p:txBody>
      </p:sp>
    </p:spTree>
    <p:extLst>
      <p:ext uri="{BB962C8B-B14F-4D97-AF65-F5344CB8AC3E}">
        <p14:creationId xmlns:p14="http://schemas.microsoft.com/office/powerpoint/2010/main" val="3543691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">
            <a:extLst>
              <a:ext uri="{FF2B5EF4-FFF2-40B4-BE49-F238E27FC236}">
                <a16:creationId xmlns:a16="http://schemas.microsoft.com/office/drawing/2014/main" xmlns="" id="{0BFD4029-5BDA-4466-AA76-8A201103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16">
            <a:extLst>
              <a:ext uri="{FF2B5EF4-FFF2-40B4-BE49-F238E27FC236}">
                <a16:creationId xmlns:a16="http://schemas.microsoft.com/office/drawing/2014/main" xmlns="" id="{86995E98-7792-4B99-8051-325A9EDD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744" y="1846660"/>
            <a:ext cx="18883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9462" name="文本框 20">
            <a:extLst>
              <a:ext uri="{FF2B5EF4-FFF2-40B4-BE49-F238E27FC236}">
                <a16:creationId xmlns:a16="http://schemas.microsoft.com/office/drawing/2014/main" xmlns="" id="{53D8DA2C-F094-4137-B5A2-B8B100833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103" y="659812"/>
            <a:ext cx="6379612" cy="19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28625" indent="-428625"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合作方：</a:t>
            </a:r>
            <a:endParaRPr lang="en-US" altLang="zh-CN" sz="27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成都迈普通信技术有限公司</a:t>
            </a:r>
            <a:endParaRPr lang="en-US" altLang="zh-CN" sz="27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（武汉研发部）</a:t>
            </a:r>
            <a:endParaRPr lang="en-US" altLang="zh-CN" sz="27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zh-CN" sz="27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AB57013-73D4-4DF6-A9F9-64E09463C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57" y="2394126"/>
            <a:ext cx="4462887" cy="21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8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">
            <a:extLst>
              <a:ext uri="{FF2B5EF4-FFF2-40B4-BE49-F238E27FC236}">
                <a16:creationId xmlns:a16="http://schemas.microsoft.com/office/drawing/2014/main" xmlns="" id="{0BFD4029-5BDA-4466-AA76-8A201103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16">
            <a:extLst>
              <a:ext uri="{FF2B5EF4-FFF2-40B4-BE49-F238E27FC236}">
                <a16:creationId xmlns:a16="http://schemas.microsoft.com/office/drawing/2014/main" xmlns="" id="{86995E98-7792-4B99-8051-325A9EDD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744" y="1846660"/>
            <a:ext cx="18883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9462" name="文本框 20">
            <a:extLst>
              <a:ext uri="{FF2B5EF4-FFF2-40B4-BE49-F238E27FC236}">
                <a16:creationId xmlns:a16="http://schemas.microsoft.com/office/drawing/2014/main" xmlns="" id="{53D8DA2C-F094-4137-B5A2-B8B100833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356" y="1353087"/>
            <a:ext cx="3403997" cy="103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28625" indent="-428625"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在研项目：</a:t>
            </a:r>
            <a:endParaRPr lang="en-US" altLang="zh-CN" sz="27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DNS</a:t>
            </a: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进程化</a:t>
            </a:r>
          </a:p>
        </p:txBody>
      </p:sp>
      <p:sp>
        <p:nvSpPr>
          <p:cNvPr id="8" name="文本框 20">
            <a:extLst>
              <a:ext uri="{FF2B5EF4-FFF2-40B4-BE49-F238E27FC236}">
                <a16:creationId xmlns:a16="http://schemas.microsoft.com/office/drawing/2014/main" xmlns="" id="{8705DEAE-5801-45EB-AC11-E0C399AEA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648" y="1353087"/>
            <a:ext cx="3403997" cy="19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28625" indent="-428625"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技术方向：</a:t>
            </a:r>
            <a:endParaRPr lang="en-US" altLang="zh-CN" sz="27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网络通信</a:t>
            </a:r>
            <a:endParaRPr lang="en-US" altLang="zh-CN" sz="27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Linux/C</a:t>
            </a:r>
          </a:p>
          <a:p>
            <a:pPr defTabSz="68580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多进程</a:t>
            </a:r>
            <a:r>
              <a:rPr lang="en-US" altLang="zh-CN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</a:t>
            </a:r>
            <a:endParaRPr lang="en-US" altLang="zh-CN" sz="27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744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>
            <a:extLst>
              <a:ext uri="{FF2B5EF4-FFF2-40B4-BE49-F238E27FC236}">
                <a16:creationId xmlns:a16="http://schemas.microsoft.com/office/drawing/2014/main" xmlns="" id="{652118F9-F41B-4A00-811D-BC63A17A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1" name="组合 20">
            <a:extLst>
              <a:ext uri="{FF2B5EF4-FFF2-40B4-BE49-F238E27FC236}">
                <a16:creationId xmlns:a16="http://schemas.microsoft.com/office/drawing/2014/main" xmlns="" id="{F40D3476-D0C5-4FDB-A995-B9204644DF16}"/>
              </a:ext>
            </a:extLst>
          </p:cNvPr>
          <p:cNvGrpSpPr>
            <a:grpSpLocks/>
          </p:cNvGrpSpPr>
          <p:nvPr/>
        </p:nvGrpSpPr>
        <p:grpSpPr bwMode="auto">
          <a:xfrm>
            <a:off x="0" y="285750"/>
            <a:ext cx="521494" cy="379810"/>
            <a:chOff x="0" y="0"/>
            <a:chExt cx="694944" cy="624651"/>
          </a:xfrm>
        </p:grpSpPr>
        <p:sp>
          <p:nvSpPr>
            <p:cNvPr id="17422" name="矩形 21">
              <a:extLst>
                <a:ext uri="{FF2B5EF4-FFF2-40B4-BE49-F238E27FC236}">
                  <a16:creationId xmlns:a16="http://schemas.microsoft.com/office/drawing/2014/main" xmlns="" id="{046EB4B3-7EB9-4F11-9EAD-C84976EB7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17423" name="矩形 22">
              <a:extLst>
                <a:ext uri="{FF2B5EF4-FFF2-40B4-BE49-F238E27FC236}">
                  <a16:creationId xmlns:a16="http://schemas.microsoft.com/office/drawing/2014/main" xmlns="" id="{E7830125-E06B-4FB4-A2F6-F24AFBFB1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7412" name="矩形 23">
            <a:extLst>
              <a:ext uri="{FF2B5EF4-FFF2-40B4-BE49-F238E27FC236}">
                <a16:creationId xmlns:a16="http://schemas.microsoft.com/office/drawing/2014/main" xmlns="" id="{441BDBF5-489F-432C-AA74-BC04F97A0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29" y="319087"/>
            <a:ext cx="28408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100" b="1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2100" b="1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进程化</a:t>
            </a:r>
          </a:p>
        </p:txBody>
      </p:sp>
      <p:sp>
        <p:nvSpPr>
          <p:cNvPr id="17413" name="矩形 6">
            <a:extLst>
              <a:ext uri="{FF2B5EF4-FFF2-40B4-BE49-F238E27FC236}">
                <a16:creationId xmlns:a16="http://schemas.microsoft.com/office/drawing/2014/main" xmlns="" id="{7527F2B9-17A0-458C-93D7-39D3F84DF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7041"/>
            <a:ext cx="9144000" cy="3600450"/>
          </a:xfrm>
          <a:prstGeom prst="rect">
            <a:avLst/>
          </a:prstGeom>
          <a:solidFill>
            <a:srgbClr val="7ACDEF">
              <a:alpha val="6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7414" name="文本框 1">
            <a:extLst>
              <a:ext uri="{FF2B5EF4-FFF2-40B4-BE49-F238E27FC236}">
                <a16:creationId xmlns:a16="http://schemas.microsoft.com/office/drawing/2014/main" xmlns="" id="{47C068A6-F024-4790-BC08-EB8A7167E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367" y="1809750"/>
            <a:ext cx="340280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21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椭圆 10">
            <a:extLst>
              <a:ext uri="{FF2B5EF4-FFF2-40B4-BE49-F238E27FC236}">
                <a16:creationId xmlns:a16="http://schemas.microsoft.com/office/drawing/2014/main" xmlns="" id="{A8694BCE-0FF2-4F79-B593-32F261982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410" y="3345657"/>
            <a:ext cx="1906190" cy="90249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350" dirty="0">
              <a:solidFill>
                <a:srgbClr val="000000"/>
              </a:solidFill>
            </a:endParaRPr>
          </a:p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DNS 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17416" name="椭圆 11">
            <a:extLst>
              <a:ext uri="{FF2B5EF4-FFF2-40B4-BE49-F238E27FC236}">
                <a16:creationId xmlns:a16="http://schemas.microsoft.com/office/drawing/2014/main" xmlns="" id="{CB94F1C8-9D83-40E2-A21D-5F59A7E3C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410" y="1351360"/>
            <a:ext cx="1906190" cy="90249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DNS 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</a:p>
        </p:txBody>
      </p:sp>
      <p:cxnSp>
        <p:nvCxnSpPr>
          <p:cNvPr id="17417" name="直接箭头连接符 4">
            <a:extLst>
              <a:ext uri="{FF2B5EF4-FFF2-40B4-BE49-F238E27FC236}">
                <a16:creationId xmlns:a16="http://schemas.microsoft.com/office/drawing/2014/main" xmlns="" id="{2A1BD4E5-02EE-40EB-8ED9-11383D9818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451872" y="2320528"/>
            <a:ext cx="0" cy="928688"/>
          </a:xfrm>
          <a:prstGeom prst="straightConnector1">
            <a:avLst/>
          </a:prstGeom>
          <a:noFill/>
          <a:ln w="69850" algn="ctr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8" name="直接箭头连接符 9">
            <a:extLst>
              <a:ext uri="{FF2B5EF4-FFF2-40B4-BE49-F238E27FC236}">
                <a16:creationId xmlns:a16="http://schemas.microsoft.com/office/drawing/2014/main" xmlns="" id="{32A650FA-D47E-4F2B-838C-06F99787AED5}"/>
              </a:ext>
            </a:extLst>
          </p:cNvPr>
          <p:cNvCxnSpPr>
            <a:cxnSpLocks/>
          </p:cNvCxnSpPr>
          <p:nvPr/>
        </p:nvCxnSpPr>
        <p:spPr bwMode="auto">
          <a:xfrm flipH="1">
            <a:off x="5904310" y="2320529"/>
            <a:ext cx="0" cy="932259"/>
          </a:xfrm>
          <a:prstGeom prst="straightConnector1">
            <a:avLst/>
          </a:prstGeom>
          <a:noFill/>
          <a:ln w="698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9" name="文本框 14">
            <a:extLst>
              <a:ext uri="{FF2B5EF4-FFF2-40B4-BE49-F238E27FC236}">
                <a16:creationId xmlns:a16="http://schemas.microsoft.com/office/drawing/2014/main" xmlns="" id="{1C4AA68E-9893-4742-B994-7AC6869CD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69" y="1571625"/>
            <a:ext cx="2890838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21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：域名服务器</a:t>
            </a:r>
            <a:endParaRPr lang="en-US" altLang="zh-CN" sz="21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其他功能：代理、</a:t>
            </a:r>
            <a:endParaRPr lang="en-US" altLang="zh-CN" sz="21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1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透明代理、</a:t>
            </a:r>
            <a:endParaRPr lang="en-US" altLang="zh-CN" sz="21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1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en-US" altLang="zh-CN" sz="21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50" dirty="0">
                <a:solidFill>
                  <a:srgbClr val="000000"/>
                </a:solidFill>
              </a:rPr>
              <a:t>         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 dirty="0">
              <a:solidFill>
                <a:srgbClr val="000000"/>
              </a:solidFill>
            </a:endParaRPr>
          </a:p>
        </p:txBody>
      </p:sp>
      <p:sp>
        <p:nvSpPr>
          <p:cNvPr id="17420" name="椭圆 11">
            <a:extLst>
              <a:ext uri="{FF2B5EF4-FFF2-40B4-BE49-F238E27FC236}">
                <a16:creationId xmlns:a16="http://schemas.microsoft.com/office/drawing/2014/main" xmlns="" id="{295E82FB-57EA-4DEA-AFE0-96077ACCD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628" y="1869282"/>
            <a:ext cx="1804988" cy="90249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某台设备</a:t>
            </a:r>
          </a:p>
        </p:txBody>
      </p:sp>
      <p:cxnSp>
        <p:nvCxnSpPr>
          <p:cNvPr id="17421" name="直接箭头连接符 2">
            <a:extLst>
              <a:ext uri="{FF2B5EF4-FFF2-40B4-BE49-F238E27FC236}">
                <a16:creationId xmlns:a16="http://schemas.microsoft.com/office/drawing/2014/main" xmlns="" id="{C14FD4B8-B718-4828-9635-10E6878427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07957" y="2782491"/>
            <a:ext cx="756047" cy="709613"/>
          </a:xfrm>
          <a:prstGeom prst="straightConnector1">
            <a:avLst/>
          </a:prstGeom>
          <a:noFill/>
          <a:ln w="69850" algn="ctr">
            <a:solidFill>
              <a:srgbClr val="FFFF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55062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">
            <a:extLst>
              <a:ext uri="{FF2B5EF4-FFF2-40B4-BE49-F238E27FC236}">
                <a16:creationId xmlns:a16="http://schemas.microsoft.com/office/drawing/2014/main" xmlns="" id="{6B75189D-3A99-475D-8CBD-5FD42FC3C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5" name="组合 20">
            <a:extLst>
              <a:ext uri="{FF2B5EF4-FFF2-40B4-BE49-F238E27FC236}">
                <a16:creationId xmlns:a16="http://schemas.microsoft.com/office/drawing/2014/main" xmlns="" id="{A4CF91E9-DF13-46DD-B4A0-33631EC0B7D4}"/>
              </a:ext>
            </a:extLst>
          </p:cNvPr>
          <p:cNvGrpSpPr>
            <a:grpSpLocks/>
          </p:cNvGrpSpPr>
          <p:nvPr/>
        </p:nvGrpSpPr>
        <p:grpSpPr bwMode="auto">
          <a:xfrm>
            <a:off x="0" y="285750"/>
            <a:ext cx="521494" cy="379810"/>
            <a:chOff x="0" y="0"/>
            <a:chExt cx="694944" cy="624651"/>
          </a:xfrm>
        </p:grpSpPr>
        <p:sp>
          <p:nvSpPr>
            <p:cNvPr id="18439" name="矩形 21">
              <a:extLst>
                <a:ext uri="{FF2B5EF4-FFF2-40B4-BE49-F238E27FC236}">
                  <a16:creationId xmlns:a16="http://schemas.microsoft.com/office/drawing/2014/main" xmlns="" id="{498FFF6A-A357-4C93-A668-BA085A078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18440" name="矩形 22">
              <a:extLst>
                <a:ext uri="{FF2B5EF4-FFF2-40B4-BE49-F238E27FC236}">
                  <a16:creationId xmlns:a16="http://schemas.microsoft.com/office/drawing/2014/main" xmlns="" id="{F919AA79-AE3B-4766-8D8C-549C7612A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8436" name="矩形 23">
            <a:extLst>
              <a:ext uri="{FF2B5EF4-FFF2-40B4-BE49-F238E27FC236}">
                <a16:creationId xmlns:a16="http://schemas.microsoft.com/office/drawing/2014/main" xmlns="" id="{8835A16A-5675-481C-ADBF-492600CC1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29" y="319087"/>
            <a:ext cx="28408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100" b="1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人员组成</a:t>
            </a:r>
          </a:p>
        </p:txBody>
      </p:sp>
      <p:sp>
        <p:nvSpPr>
          <p:cNvPr id="18437" name="矩形 6">
            <a:extLst>
              <a:ext uri="{FF2B5EF4-FFF2-40B4-BE49-F238E27FC236}">
                <a16:creationId xmlns:a16="http://schemas.microsoft.com/office/drawing/2014/main" xmlns="" id="{7F63C7E9-EA98-4B17-9CB9-076255B9B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9897"/>
            <a:ext cx="9144000" cy="3600450"/>
          </a:xfrm>
          <a:prstGeom prst="rect">
            <a:avLst/>
          </a:prstGeom>
          <a:solidFill>
            <a:srgbClr val="7ACDEF">
              <a:alpha val="6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8438" name="文本框 1">
            <a:extLst>
              <a:ext uri="{FF2B5EF4-FFF2-40B4-BE49-F238E27FC236}">
                <a16:creationId xmlns:a16="http://schemas.microsoft.com/office/drawing/2014/main" xmlns="" id="{600F4C1D-175C-45A4-B3DC-225A3DA4F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1737122"/>
            <a:ext cx="59721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迈普公司经理：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名（研一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名、研二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名）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本科生：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名）</a:t>
            </a:r>
          </a:p>
        </p:txBody>
      </p:sp>
    </p:spTree>
    <p:extLst>
      <p:ext uri="{BB962C8B-B14F-4D97-AF65-F5344CB8AC3E}">
        <p14:creationId xmlns:p14="http://schemas.microsoft.com/office/powerpoint/2010/main" val="3916013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2">
            <a:extLst>
              <a:ext uri="{FF2B5EF4-FFF2-40B4-BE49-F238E27FC236}">
                <a16:creationId xmlns:a16="http://schemas.microsoft.com/office/drawing/2014/main" xmlns="" id="{7D85EBAA-7824-4B29-9FD1-61EEA484E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组合 20">
            <a:extLst>
              <a:ext uri="{FF2B5EF4-FFF2-40B4-BE49-F238E27FC236}">
                <a16:creationId xmlns:a16="http://schemas.microsoft.com/office/drawing/2014/main" xmlns="" id="{F1229ABA-A465-46E1-A2FD-A3DA071FF548}"/>
              </a:ext>
            </a:extLst>
          </p:cNvPr>
          <p:cNvGrpSpPr>
            <a:grpSpLocks/>
          </p:cNvGrpSpPr>
          <p:nvPr/>
        </p:nvGrpSpPr>
        <p:grpSpPr bwMode="auto">
          <a:xfrm>
            <a:off x="0" y="285750"/>
            <a:ext cx="521494" cy="379810"/>
            <a:chOff x="0" y="0"/>
            <a:chExt cx="694944" cy="624651"/>
          </a:xfrm>
        </p:grpSpPr>
        <p:sp>
          <p:nvSpPr>
            <p:cNvPr id="19463" name="矩形 21">
              <a:extLst>
                <a:ext uri="{FF2B5EF4-FFF2-40B4-BE49-F238E27FC236}">
                  <a16:creationId xmlns:a16="http://schemas.microsoft.com/office/drawing/2014/main" xmlns="" id="{2527E8C6-68A3-4263-936C-12953A8C0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19464" name="矩形 22">
              <a:extLst>
                <a:ext uri="{FF2B5EF4-FFF2-40B4-BE49-F238E27FC236}">
                  <a16:creationId xmlns:a16="http://schemas.microsoft.com/office/drawing/2014/main" xmlns="" id="{5A7745D2-06E5-4F31-A68E-72AF037F1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19460" name="矩形 23">
            <a:extLst>
              <a:ext uri="{FF2B5EF4-FFF2-40B4-BE49-F238E27FC236}">
                <a16:creationId xmlns:a16="http://schemas.microsoft.com/office/drawing/2014/main" xmlns="" id="{84C8C366-B100-4FA8-86CD-572CE97E9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29" y="319087"/>
            <a:ext cx="28408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100" b="1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你会获得什么</a:t>
            </a:r>
          </a:p>
        </p:txBody>
      </p:sp>
      <p:sp>
        <p:nvSpPr>
          <p:cNvPr id="19461" name="矩形 6">
            <a:extLst>
              <a:ext uri="{FF2B5EF4-FFF2-40B4-BE49-F238E27FC236}">
                <a16:creationId xmlns:a16="http://schemas.microsoft.com/office/drawing/2014/main" xmlns="" id="{03CF1C74-82D7-4DFE-AC69-9EA43179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4185"/>
            <a:ext cx="9144000" cy="3600450"/>
          </a:xfrm>
          <a:prstGeom prst="rect">
            <a:avLst/>
          </a:prstGeom>
          <a:solidFill>
            <a:srgbClr val="7ACDEF">
              <a:alpha val="6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9462" name="文本框 1">
            <a:extLst>
              <a:ext uri="{FF2B5EF4-FFF2-40B4-BE49-F238E27FC236}">
                <a16:creationId xmlns:a16="http://schemas.microsoft.com/office/drawing/2014/main" xmlns="" id="{BFDD6D66-1F5A-4358-AE80-82F678E4B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194" y="1585913"/>
            <a:ext cx="340280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企业工程师的指导</a:t>
            </a:r>
            <a:endParaRPr lang="en-US" altLang="zh-CN" sz="24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学习大型项目架构</a:t>
            </a:r>
            <a:endParaRPr lang="en-US" altLang="zh-CN" sz="24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嵌入式软件设计技术</a:t>
            </a:r>
            <a:endParaRPr lang="en-US" altLang="zh-CN" sz="24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计算机网络知识</a:t>
            </a:r>
            <a:endParaRPr lang="en-US" altLang="zh-CN" sz="24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649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1291829" y="66675"/>
            <a:ext cx="6560344" cy="1271588"/>
            <a:chOff x="0" y="0"/>
            <a:chExt cx="5165" cy="1068"/>
          </a:xfrm>
        </p:grpSpPr>
        <p:pic>
          <p:nvPicPr>
            <p:cNvPr id="12290" name="AutoShap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165" cy="106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291" name="Text Box 5"/>
            <p:cNvSpPr/>
            <p:nvPr/>
          </p:nvSpPr>
          <p:spPr>
            <a:xfrm>
              <a:off x="251" y="91"/>
              <a:ext cx="4436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lstStyle/>
            <a:p>
              <a:pPr algn="ctr" defTabSz="6858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50" b="1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sym typeface="黑体" panose="02010609060101010101" pitchFamily="1" charset="-122"/>
                </a:rPr>
                <a:t>Dian</a:t>
              </a:r>
              <a:r>
                <a:rPr lang="zh-CN" altLang="en-US" sz="4050" b="1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sym typeface="黑体" panose="02010609060101010101" pitchFamily="1" charset="-122"/>
                </a:rPr>
                <a:t>团队</a:t>
              </a:r>
              <a:r>
                <a:rPr lang="en-US" altLang="zh-CN" sz="4050" b="1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sym typeface="黑体" panose="02010609060101010101" pitchFamily="1" charset="-122"/>
                </a:rPr>
                <a:t>16</a:t>
              </a:r>
              <a:r>
                <a:rPr lang="zh-CN" altLang="zh-CN" sz="4050" b="1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sym typeface="黑体" panose="02010609060101010101" pitchFamily="1" charset="-122"/>
                </a:rPr>
                <a:t>年</a:t>
              </a:r>
              <a:r>
                <a:rPr lang="zh-CN" altLang="en-US" sz="4050" b="1" dirty="0">
                  <a:solidFill>
                    <a:srgbClr val="FFFFFF"/>
                  </a:solidFill>
                  <a:latin typeface="黑体" panose="02010609060101010101" pitchFamily="1" charset="-122"/>
                  <a:ea typeface="黑体" panose="02010609060101010101" pitchFamily="1" charset="-122"/>
                  <a:sym typeface="黑体" panose="02010609060101010101" pitchFamily="1" charset="-122"/>
                </a:rPr>
                <a:t>做了什么？</a:t>
              </a:r>
              <a:endParaRPr lang="zh-CN" altLang="en-US" sz="135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197" name="Rectangle 6"/>
          <p:cNvSpPr/>
          <p:nvPr/>
        </p:nvSpPr>
        <p:spPr>
          <a:xfrm>
            <a:off x="1291828" y="1264444"/>
            <a:ext cx="6777038" cy="334245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过去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16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年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—— 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培养正式队员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618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人，孵化出站5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32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人</a:t>
            </a:r>
            <a:endParaRPr lang="en-US" altLang="x-none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    近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7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年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—— 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创业者超过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8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0人，创业点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54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个</a:t>
            </a:r>
            <a:endParaRPr lang="en-US" altLang="x-none" b="1" dirty="0">
              <a:solidFill>
                <a:srgbClr val="0000FF"/>
              </a:solidFill>
              <a:latin typeface="楷体_GB2312" pitchFamily="1" charset="-122"/>
              <a:ea typeface="楷体_GB2312" pitchFamily="1" charset="-122"/>
              <a:sym typeface="楷体_GB2312" pitchFamily="1" charset="-122"/>
            </a:endParaRP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经历真实项目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300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项，进入团队经费超过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400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万元</a:t>
            </a: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学生发表论文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69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篇，获全国挑战杯特等奖及省级以上奖项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65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个，各类专利获批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25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项。</a:t>
            </a: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600" b="1" dirty="0">
              <a:solidFill>
                <a:srgbClr val="FF0000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黑体" panose="02010609060101010101" pitchFamily="1" charset="-122"/>
              </a:rPr>
              <a:t>   论文写在大地上，专利写在车间里</a:t>
            </a:r>
            <a:endParaRPr lang="en-US" altLang="x-none" sz="2100" b="1" dirty="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  <a:sym typeface="黑体" panose="02010609060101010101" pitchFamily="1" charset="-122"/>
            </a:endParaRP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600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Dian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团队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——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是国家大学生创新性试验计划的源头单位</a:t>
            </a:r>
            <a:endParaRPr lang="en-US" altLang="x-none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 种 子 班  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——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楷体_GB2312" pitchFamily="1" charset="-122"/>
              </a:rPr>
              <a:t>是国家人才培养模式创新实验区</a:t>
            </a:r>
            <a:endParaRPr lang="en-US" altLang="x-none" b="1" dirty="0">
              <a:solidFill>
                <a:srgbClr val="0000FF"/>
              </a:solidFill>
              <a:latin typeface="Arial" panose="020B0604020202020204" pitchFamily="34" charset="0"/>
              <a:ea typeface="楷体_GB2312" pitchFamily="1" charset="-122"/>
            </a:endParaRP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600" b="1" dirty="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  <a:sym typeface="黑体" panose="02010609060101010101" pitchFamily="1" charset="-122"/>
            </a:endParaRP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黑体" panose="02010609060101010101" pitchFamily="1" charset="-122"/>
              </a:rPr>
              <a:t>  </a:t>
            </a:r>
            <a:r>
              <a:rPr lang="en-US" altLang="zh-CN" sz="21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黑体" panose="02010609060101010101" pitchFamily="1" charset="-122"/>
              </a:rPr>
              <a:t>“</a:t>
            </a:r>
            <a:r>
              <a:rPr lang="zh-CN" altLang="en-US" sz="21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黑体" panose="02010609060101010101" pitchFamily="1" charset="-122"/>
              </a:rPr>
              <a:t>干中学</a:t>
            </a:r>
            <a:r>
              <a:rPr lang="en-US" altLang="zh-CN" sz="21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黑体" panose="02010609060101010101" pitchFamily="1" charset="-122"/>
              </a:rPr>
              <a:t>”</a:t>
            </a:r>
            <a:r>
              <a:rPr lang="zh-CN" altLang="en-US" sz="21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黑体" panose="02010609060101010101" pitchFamily="1" charset="-122"/>
              </a:rPr>
              <a:t>模式积累了</a:t>
            </a:r>
            <a:r>
              <a:rPr lang="en-US" altLang="zh-CN" sz="21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黑体" panose="02010609060101010101" pitchFamily="1" charset="-122"/>
              </a:rPr>
              <a:t>16</a:t>
            </a:r>
            <a:r>
              <a:rPr lang="zh-CN" altLang="en-US" sz="2100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  <a:sym typeface="黑体" panose="02010609060101010101" pitchFamily="1" charset="-122"/>
              </a:rPr>
              <a:t>年</a:t>
            </a:r>
          </a:p>
          <a:p>
            <a:pPr defTabSz="6858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600" b="1" dirty="0">
              <a:solidFill>
                <a:srgbClr val="FF0000"/>
              </a:solidFill>
              <a:latin typeface="黑体" panose="02010609060101010101" pitchFamily="1" charset="-122"/>
              <a:ea typeface="黑体" panose="02010609060101010101" pitchFamily="1" charset="-122"/>
              <a:sym typeface="黑体" panose="02010609060101010101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35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1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1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uiExpand="1" build="p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2">
            <a:extLst>
              <a:ext uri="{FF2B5EF4-FFF2-40B4-BE49-F238E27FC236}">
                <a16:creationId xmlns:a16="http://schemas.microsoft.com/office/drawing/2014/main" xmlns="" id="{D55240F8-F902-4BC6-B9D7-DF346C11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3" name="组合 20">
            <a:extLst>
              <a:ext uri="{FF2B5EF4-FFF2-40B4-BE49-F238E27FC236}">
                <a16:creationId xmlns:a16="http://schemas.microsoft.com/office/drawing/2014/main" xmlns="" id="{2E1A7AAB-40FA-439B-AEFC-72810EA33F1C}"/>
              </a:ext>
            </a:extLst>
          </p:cNvPr>
          <p:cNvGrpSpPr>
            <a:grpSpLocks/>
          </p:cNvGrpSpPr>
          <p:nvPr/>
        </p:nvGrpSpPr>
        <p:grpSpPr bwMode="auto">
          <a:xfrm>
            <a:off x="0" y="285750"/>
            <a:ext cx="521494" cy="379810"/>
            <a:chOff x="0" y="0"/>
            <a:chExt cx="694944" cy="624651"/>
          </a:xfrm>
        </p:grpSpPr>
        <p:sp>
          <p:nvSpPr>
            <p:cNvPr id="20487" name="矩形 21">
              <a:extLst>
                <a:ext uri="{FF2B5EF4-FFF2-40B4-BE49-F238E27FC236}">
                  <a16:creationId xmlns:a16="http://schemas.microsoft.com/office/drawing/2014/main" xmlns="" id="{4AE19FE2-7777-45A2-BD2E-E5E181EA0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20488" name="矩形 22">
              <a:extLst>
                <a:ext uri="{FF2B5EF4-FFF2-40B4-BE49-F238E27FC236}">
                  <a16:creationId xmlns:a16="http://schemas.microsoft.com/office/drawing/2014/main" xmlns="" id="{5F8F225B-37E6-4DFB-9024-B0B2D1374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20484" name="矩形 23">
            <a:extLst>
              <a:ext uri="{FF2B5EF4-FFF2-40B4-BE49-F238E27FC236}">
                <a16:creationId xmlns:a16="http://schemas.microsoft.com/office/drawing/2014/main" xmlns="" id="{F8F35D9B-2429-41AF-BD51-B6890E152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29" y="319087"/>
            <a:ext cx="28408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2100" b="1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你需要具备什么</a:t>
            </a:r>
          </a:p>
        </p:txBody>
      </p:sp>
      <p:sp>
        <p:nvSpPr>
          <p:cNvPr id="20485" name="矩形 6">
            <a:extLst>
              <a:ext uri="{FF2B5EF4-FFF2-40B4-BE49-F238E27FC236}">
                <a16:creationId xmlns:a16="http://schemas.microsoft.com/office/drawing/2014/main" xmlns="" id="{4E5443E2-CD78-4623-8BAA-89054E537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1088"/>
            <a:ext cx="9144000" cy="3600450"/>
          </a:xfrm>
          <a:prstGeom prst="rect">
            <a:avLst/>
          </a:prstGeom>
          <a:solidFill>
            <a:srgbClr val="7ACDEF">
              <a:alpha val="6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20486" name="文本框 1">
            <a:extLst>
              <a:ext uri="{FF2B5EF4-FFF2-40B4-BE49-F238E27FC236}">
                <a16:creationId xmlns:a16="http://schemas.microsoft.com/office/drawing/2014/main" xmlns="" id="{98BE89BB-2504-4CBC-A01A-F0732AD5C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141" y="1793081"/>
            <a:ext cx="61006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有基础     （会用</a:t>
            </a:r>
            <a:r>
              <a:rPr lang="en-US" altLang="zh-CN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语言）</a:t>
            </a:r>
            <a:endParaRPr lang="en-US" altLang="zh-CN" sz="24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有时间     （</a:t>
            </a:r>
            <a:r>
              <a:rPr lang="zh-CN" altLang="en-US" sz="2400" dirty="0" smtClean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</a:t>
            </a: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sz="2400" dirty="0" smtClean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周工作</a:t>
            </a:r>
            <a:r>
              <a:rPr lang="en-US" altLang="zh-CN" sz="2400" dirty="0" smtClean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zh-CN" altLang="en-US" sz="2400" dirty="0" smtClean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有执行力  （能按时完成任务）</a:t>
            </a:r>
            <a:endParaRPr lang="en-US" altLang="zh-CN" sz="24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05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">
            <a:extLst>
              <a:ext uri="{FF2B5EF4-FFF2-40B4-BE49-F238E27FC236}">
                <a16:creationId xmlns:a16="http://schemas.microsoft.com/office/drawing/2014/main" xmlns="" id="{EDDCCFE8-E421-4607-8AC4-47CE89717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图片 6">
            <a:extLst>
              <a:ext uri="{FF2B5EF4-FFF2-40B4-BE49-F238E27FC236}">
                <a16:creationId xmlns:a16="http://schemas.microsoft.com/office/drawing/2014/main" xmlns="" id="{A8B496B4-F13A-4B2B-82B7-6669473CD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28" y="381596"/>
            <a:ext cx="6484144" cy="324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文本框 1">
            <a:extLst>
              <a:ext uri="{FF2B5EF4-FFF2-40B4-BE49-F238E27FC236}">
                <a16:creationId xmlns:a16="http://schemas.microsoft.com/office/drawing/2014/main" xmlns="" id="{AF819291-DFEC-4C58-9E2B-D2F02E819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762" y="3759562"/>
            <a:ext cx="3290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迈普组成员在工作</a:t>
            </a:r>
            <a:endParaRPr lang="en-US" altLang="zh-CN" sz="2400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地点：启明学院</a:t>
            </a:r>
            <a:r>
              <a:rPr lang="en-US" altLang="zh-CN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710</a:t>
            </a:r>
            <a:r>
              <a:rPr lang="zh-CN" altLang="en-US" sz="2400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</a:p>
        </p:txBody>
      </p:sp>
    </p:spTree>
    <p:extLst>
      <p:ext uri="{BB962C8B-B14F-4D97-AF65-F5344CB8AC3E}">
        <p14:creationId xmlns:p14="http://schemas.microsoft.com/office/powerpoint/2010/main" val="2496871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2">
            <a:extLst>
              <a:ext uri="{FF2B5EF4-FFF2-40B4-BE49-F238E27FC236}">
                <a16:creationId xmlns:a16="http://schemas.microsoft.com/office/drawing/2014/main" xmlns="" id="{42A55F3E-D9FE-4B0C-9F47-6966011D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654" y="-65485"/>
            <a:ext cx="9416654" cy="529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矩形 3">
            <a:extLst>
              <a:ext uri="{FF2B5EF4-FFF2-40B4-BE49-F238E27FC236}">
                <a16:creationId xmlns:a16="http://schemas.microsoft.com/office/drawing/2014/main" xmlns="" id="{5DA95218-33B4-4E71-90F4-946A8D57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7" y="2369547"/>
            <a:ext cx="5445919" cy="1473994"/>
          </a:xfrm>
          <a:prstGeom prst="rect">
            <a:avLst/>
          </a:prstGeom>
          <a:solidFill>
            <a:srgbClr val="0D0D0D">
              <a:alpha val="1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22532" name="组合 4">
            <a:extLst>
              <a:ext uri="{FF2B5EF4-FFF2-40B4-BE49-F238E27FC236}">
                <a16:creationId xmlns:a16="http://schemas.microsoft.com/office/drawing/2014/main" xmlns="" id="{75C8C504-C340-4E13-950B-1C58B8CBCF11}"/>
              </a:ext>
            </a:extLst>
          </p:cNvPr>
          <p:cNvGrpSpPr>
            <a:grpSpLocks/>
          </p:cNvGrpSpPr>
          <p:nvPr/>
        </p:nvGrpSpPr>
        <p:grpSpPr bwMode="auto">
          <a:xfrm>
            <a:off x="-62480" y="2874371"/>
            <a:ext cx="704850" cy="676275"/>
            <a:chOff x="0" y="0"/>
            <a:chExt cx="4262236" cy="4090401"/>
          </a:xfrm>
        </p:grpSpPr>
        <p:sp>
          <p:nvSpPr>
            <p:cNvPr id="22539" name="等腰三角形 5">
              <a:extLst>
                <a:ext uri="{FF2B5EF4-FFF2-40B4-BE49-F238E27FC236}">
                  <a16:creationId xmlns:a16="http://schemas.microsoft.com/office/drawing/2014/main" xmlns="" id="{D5780293-5F9A-4C8D-A912-6E5E783F1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320425" cy="3450557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22540" name="等腰三角形 6">
              <a:extLst>
                <a:ext uri="{FF2B5EF4-FFF2-40B4-BE49-F238E27FC236}">
                  <a16:creationId xmlns:a16="http://schemas.microsoft.com/office/drawing/2014/main" xmlns="" id="{BA137C22-9AA6-47E2-AC37-06145264DE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1239" y="1939403"/>
              <a:ext cx="2418364" cy="1883627"/>
            </a:xfrm>
            <a:prstGeom prst="triangle">
              <a:avLst>
                <a:gd name="adj" fmla="val 10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22541" name="椭圆 7">
              <a:extLst>
                <a:ext uri="{FF2B5EF4-FFF2-40B4-BE49-F238E27FC236}">
                  <a16:creationId xmlns:a16="http://schemas.microsoft.com/office/drawing/2014/main" xmlns="" id="{181FA7FD-0B89-42F6-A3FC-5926ABDBD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610" y="1672038"/>
              <a:ext cx="58872" cy="5324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grpSp>
        <p:nvGrpSpPr>
          <p:cNvPr id="22533" name="组合 8">
            <a:extLst>
              <a:ext uri="{FF2B5EF4-FFF2-40B4-BE49-F238E27FC236}">
                <a16:creationId xmlns:a16="http://schemas.microsoft.com/office/drawing/2014/main" xmlns="" id="{4CD164C6-8C9B-4F5D-A3BD-33DD327F6F4C}"/>
              </a:ext>
            </a:extLst>
          </p:cNvPr>
          <p:cNvGrpSpPr>
            <a:grpSpLocks/>
          </p:cNvGrpSpPr>
          <p:nvPr/>
        </p:nvGrpSpPr>
        <p:grpSpPr bwMode="auto">
          <a:xfrm>
            <a:off x="5206036" y="3169647"/>
            <a:ext cx="629841" cy="659606"/>
            <a:chOff x="0" y="0"/>
            <a:chExt cx="3449737" cy="3606178"/>
          </a:xfrm>
        </p:grpSpPr>
        <p:sp>
          <p:nvSpPr>
            <p:cNvPr id="22536" name="等腰三角形 9">
              <a:extLst>
                <a:ext uri="{FF2B5EF4-FFF2-40B4-BE49-F238E27FC236}">
                  <a16:creationId xmlns:a16="http://schemas.microsoft.com/office/drawing/2014/main" xmlns="" id="{D05737A8-B9E7-4E82-AB74-53F4CE84BE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22537" name="等腰三角形 10">
              <a:extLst>
                <a:ext uri="{FF2B5EF4-FFF2-40B4-BE49-F238E27FC236}">
                  <a16:creationId xmlns:a16="http://schemas.microsoft.com/office/drawing/2014/main" xmlns="" id="{D31499B6-D05C-4045-8358-925F462393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22538" name="椭圆 11">
              <a:extLst>
                <a:ext uri="{FF2B5EF4-FFF2-40B4-BE49-F238E27FC236}">
                  <a16:creationId xmlns:a16="http://schemas.microsoft.com/office/drawing/2014/main" xmlns="" id="{1899EFC0-3C65-46D6-B6D9-66E54A5F2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865" y="1639209"/>
              <a:ext cx="58872" cy="5324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sp>
        <p:nvSpPr>
          <p:cNvPr id="22534" name="文本框 12">
            <a:extLst>
              <a:ext uri="{FF2B5EF4-FFF2-40B4-BE49-F238E27FC236}">
                <a16:creationId xmlns:a16="http://schemas.microsoft.com/office/drawing/2014/main" xmlns="" id="{DC49C296-09C4-410E-BADB-005CB882C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96" y="2757690"/>
            <a:ext cx="5117306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9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4950" b="1" dirty="0">
                <a:solidFill>
                  <a:srgbClr val="B5CBE7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950" b="1" dirty="0">
              <a:solidFill>
                <a:srgbClr val="B5CBE7">
                  <a:lumMod val="1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5" name="图片 2">
            <a:extLst>
              <a:ext uri="{FF2B5EF4-FFF2-40B4-BE49-F238E27FC236}">
                <a16:creationId xmlns:a16="http://schemas.microsoft.com/office/drawing/2014/main" xmlns="" id="{E41F1A85-9F81-4E3B-BFFB-AC308B820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877" y="96125"/>
            <a:ext cx="3114675" cy="311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D332761-D118-43DF-B14C-0C12B33728E5}"/>
              </a:ext>
            </a:extLst>
          </p:cNvPr>
          <p:cNvSpPr txBox="1"/>
          <p:nvPr/>
        </p:nvSpPr>
        <p:spPr>
          <a:xfrm>
            <a:off x="4007636" y="399714"/>
            <a:ext cx="3114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迈普组长：</a:t>
            </a:r>
            <a:endParaRPr lang="en-US" altLang="zh-CN" sz="27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李伟东</a:t>
            </a:r>
          </a:p>
        </p:txBody>
      </p:sp>
    </p:spTree>
    <p:extLst>
      <p:ext uri="{BB962C8B-B14F-4D97-AF65-F5344CB8AC3E}">
        <p14:creationId xmlns:p14="http://schemas.microsoft.com/office/powerpoint/2010/main" val="409329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logo.gif" descr="logo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431" y="915588"/>
            <a:ext cx="1399717" cy="57635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迅测组介绍"/>
          <p:cNvSpPr txBox="1"/>
          <p:nvPr/>
        </p:nvSpPr>
        <p:spPr>
          <a:xfrm>
            <a:off x="4584016" y="3382903"/>
            <a:ext cx="54164" cy="541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6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308049" hangingPunct="0"/>
            <a:endParaRPr sz="3164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32148" y="1002361"/>
            <a:ext cx="5789644" cy="979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defTabSz="308049" hangingPunct="0"/>
            <a:r>
              <a:rPr kumimoji="1" lang="zh-CN" altLang="en-US" sz="2847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技术方向</a:t>
            </a:r>
            <a:r>
              <a:rPr kumimoji="1" lang="zh-CN" altLang="en-US" sz="2847" b="1" kern="0" dirty="0" smtClean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之七</a:t>
            </a:r>
            <a:endParaRPr kumimoji="1" lang="en-US" altLang="zh-CN" sz="2847" b="1" kern="0" dirty="0" smtClean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  <a:p>
            <a:pPr defTabSz="308049" hangingPunct="0"/>
            <a:r>
              <a:rPr lang="en-US" altLang="zh-CN" sz="3164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						——</a:t>
            </a:r>
            <a:r>
              <a:rPr lang="zh-CN" altLang="en-US" sz="3164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智能硬件</a:t>
            </a:r>
            <a:r>
              <a:rPr lang="en-US" altLang="zh-CN" sz="3164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+</a:t>
            </a:r>
            <a:r>
              <a:rPr lang="zh-CN" altLang="en-US" sz="3164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物联网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29107" y="3340651"/>
            <a:ext cx="2868972" cy="3137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zh-CN" altLang="en-US" sz="1687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负责人：杨旭（</a:t>
            </a:r>
            <a:r>
              <a:rPr lang="en-US" altLang="zh-CN" sz="1687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14</a:t>
            </a:r>
            <a:r>
              <a:rPr lang="zh-CN" altLang="en-US" sz="1687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级种子班）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46364" y="2315806"/>
            <a:ext cx="1520847" cy="638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zh-CN" altLang="en-US" sz="3797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迅测组</a:t>
            </a:r>
          </a:p>
        </p:txBody>
      </p:sp>
    </p:spTree>
    <p:extLst>
      <p:ext uri="{BB962C8B-B14F-4D97-AF65-F5344CB8AC3E}">
        <p14:creationId xmlns:p14="http://schemas.microsoft.com/office/powerpoint/2010/main" val="2741920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logo.gif" descr="logo.gif"/>
          <p:cNvPicPr>
            <a:picLocks noChangeAspect="1"/>
          </p:cNvPicPr>
          <p:nvPr/>
        </p:nvPicPr>
        <p:blipFill>
          <a:blip r:embed="rId2">
            <a:extLst/>
          </a:blip>
          <a:srcRect l="481"/>
          <a:stretch>
            <a:fillRect/>
          </a:stretch>
        </p:blipFill>
        <p:spPr>
          <a:xfrm>
            <a:off x="601367" y="487616"/>
            <a:ext cx="1590917" cy="658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我们是什么样的项目组"/>
          <p:cNvSpPr txBox="1"/>
          <p:nvPr/>
        </p:nvSpPr>
        <p:spPr>
          <a:xfrm>
            <a:off x="880574" y="1370668"/>
            <a:ext cx="2915109" cy="34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 anchor="ctr">
            <a:spAutoFit/>
          </a:bodyPr>
          <a:lstStyle/>
          <a:p>
            <a:pPr algn="ctr" defTabSz="308049" hangingPunct="0"/>
            <a:r>
              <a:rPr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我们是什么样的项目组</a:t>
            </a:r>
          </a:p>
        </p:txBody>
      </p:sp>
      <p:sp>
        <p:nvSpPr>
          <p:cNvPr id="126" name="5年的合作经验"/>
          <p:cNvSpPr txBox="1"/>
          <p:nvPr/>
        </p:nvSpPr>
        <p:spPr>
          <a:xfrm>
            <a:off x="1983766" y="3486117"/>
            <a:ext cx="54164" cy="411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 marL="228600" indent="-228600" algn="l">
              <a:lnSpc>
                <a:spcPts val="8200"/>
              </a:lnSpc>
              <a:buSzPct val="100000"/>
              <a:buChar char="•"/>
              <a:defRPr sz="3600"/>
            </a:lvl1pPr>
          </a:lstStyle>
          <a:p>
            <a:pPr marL="0" indent="0" defTabSz="482163">
              <a:lnSpc>
                <a:spcPct val="100000"/>
              </a:lnSpc>
              <a:buSzTx/>
              <a:buNone/>
              <a:defRPr/>
            </a:pPr>
            <a:endParaRPr sz="2320" b="1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983766" y="1898973"/>
            <a:ext cx="5725524" cy="1350501"/>
            <a:chOff x="3761922" y="3600975"/>
            <a:chExt cx="10857620" cy="2561030"/>
          </a:xfrm>
        </p:grpSpPr>
        <p:sp>
          <p:nvSpPr>
            <p:cNvPr id="127" name="依托于老队员的创业公司"/>
            <p:cNvSpPr txBox="1"/>
            <p:nvPr/>
          </p:nvSpPr>
          <p:spPr>
            <a:xfrm>
              <a:off x="3761924" y="3600975"/>
              <a:ext cx="10571872" cy="11483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8" tIns="26788" rIns="26788" bIns="26788" anchor="ctr">
              <a:spAutoFit/>
            </a:bodyPr>
            <a:lstStyle>
              <a:lvl1pPr marL="228600" indent="-228600" algn="l">
                <a:lnSpc>
                  <a:spcPts val="8200"/>
                </a:lnSpc>
                <a:buSzPct val="100000"/>
                <a:buChar char="•"/>
                <a:defRPr sz="3600"/>
              </a:lvl1pPr>
            </a:lstStyle>
            <a:p>
              <a:pPr marL="120541" indent="-120541" defTabSz="308049" hangingPunct="0">
                <a:lnSpc>
                  <a:spcPts val="4324"/>
                </a:lnSpc>
              </a:pPr>
              <a:r>
                <a:rPr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依托于老队员的创业公司</a:t>
              </a:r>
              <a:r>
                <a:rPr lang="en-US"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		</a:t>
              </a:r>
              <a:r>
                <a:rPr lang="en-US" altLang="zh-CN"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——</a:t>
              </a:r>
              <a:r>
                <a:rPr lang="zh-CN" altLang="en-US"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小安科技</a:t>
              </a:r>
              <a:endParaRPr sz="2320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endParaRPr>
            </a:p>
          </p:txBody>
        </p:sp>
        <p:sp>
          <p:nvSpPr>
            <p:cNvPr id="128" name="深厚的技术底蕴"/>
            <p:cNvSpPr txBox="1"/>
            <p:nvPr/>
          </p:nvSpPr>
          <p:spPr>
            <a:xfrm>
              <a:off x="3761922" y="5013701"/>
              <a:ext cx="10857620" cy="11483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8" tIns="26788" rIns="26788" bIns="26788" anchor="ctr">
              <a:spAutoFit/>
            </a:bodyPr>
            <a:lstStyle>
              <a:lvl1pPr marL="228600" indent="-228600" algn="l">
                <a:lnSpc>
                  <a:spcPts val="8200"/>
                </a:lnSpc>
                <a:buSzPct val="100000"/>
                <a:buChar char="•"/>
                <a:defRPr sz="3600"/>
              </a:lvl1pPr>
            </a:lstStyle>
            <a:p>
              <a:pPr marL="120541" indent="-120541" defTabSz="308049" hangingPunct="0">
                <a:lnSpc>
                  <a:spcPts val="4324"/>
                </a:lnSpc>
              </a:pPr>
              <a:r>
                <a:rPr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深厚的技术底蕴</a:t>
              </a:r>
              <a:r>
                <a:rPr lang="en-US"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					</a:t>
              </a:r>
              <a:r>
                <a:rPr lang="en-US" altLang="zh-CN"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——7</a:t>
              </a:r>
              <a:r>
                <a:rPr lang="zh-CN" altLang="en-US"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名老队员</a:t>
              </a:r>
              <a:endParaRPr sz="2320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25" y="1716870"/>
            <a:ext cx="4005194" cy="30038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9" y="1703719"/>
            <a:ext cx="4040268" cy="30302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15" y="1672169"/>
            <a:ext cx="4124398" cy="309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033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我们正在做些什么"/>
          <p:cNvSpPr txBox="1"/>
          <p:nvPr/>
        </p:nvSpPr>
        <p:spPr>
          <a:xfrm>
            <a:off x="1329534" y="1400019"/>
            <a:ext cx="1759695" cy="34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/>
          <a:p>
            <a:pPr algn="ctr" defTabSz="308049" hangingPunct="0"/>
            <a:r>
              <a:rPr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我们正在做什么</a:t>
            </a:r>
          </a:p>
        </p:txBody>
      </p:sp>
      <p:sp>
        <p:nvSpPr>
          <p:cNvPr id="137" name="核心——智能硬件"/>
          <p:cNvSpPr txBox="1"/>
          <p:nvPr/>
        </p:nvSpPr>
        <p:spPr>
          <a:xfrm>
            <a:off x="1797294" y="1853061"/>
            <a:ext cx="5552399" cy="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 marL="228600" indent="-228600" algn="l">
              <a:lnSpc>
                <a:spcPts val="8200"/>
              </a:lnSpc>
              <a:buSzPct val="100000"/>
              <a:buChar char="•"/>
              <a:defRPr sz="3600"/>
            </a:lvl1pPr>
          </a:lstStyle>
          <a:p>
            <a:pPr marL="120541" indent="-120541" defTabSz="308049" hangingPunct="0">
              <a:lnSpc>
                <a:spcPts val="4324"/>
              </a:lnSpc>
            </a:pPr>
            <a:r>
              <a:rPr sz="2320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核心——</a:t>
            </a:r>
            <a:r>
              <a:rPr lang="zh-CN" altLang="en-US" sz="2320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围绕电动车智能控制的</a:t>
            </a:r>
            <a:r>
              <a:rPr sz="2320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智能硬件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784262" y="2522768"/>
            <a:ext cx="5581351" cy="1275238"/>
            <a:chOff x="3383591" y="4783911"/>
            <a:chExt cx="10584219" cy="2418301"/>
          </a:xfrm>
        </p:grpSpPr>
        <p:sp>
          <p:nvSpPr>
            <p:cNvPr id="138" name="主体——“车联网”"/>
            <p:cNvSpPr txBox="1"/>
            <p:nvPr/>
          </p:nvSpPr>
          <p:spPr>
            <a:xfrm>
              <a:off x="3383591" y="4783911"/>
              <a:ext cx="10161493" cy="11483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8" tIns="26788" rIns="26788" bIns="26788" anchor="ctr">
              <a:spAutoFit/>
            </a:bodyPr>
            <a:lstStyle>
              <a:lvl1pPr marL="228600" indent="-228600" algn="l">
                <a:lnSpc>
                  <a:spcPts val="8200"/>
                </a:lnSpc>
                <a:buSzPct val="100000"/>
                <a:buChar char="•"/>
                <a:defRPr sz="3600"/>
              </a:lvl1pPr>
            </a:lstStyle>
            <a:p>
              <a:pPr marL="120541" indent="-120541" defTabSz="308049" hangingPunct="0">
                <a:lnSpc>
                  <a:spcPts val="4324"/>
                </a:lnSpc>
              </a:pPr>
              <a:r>
                <a:rPr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主体——</a:t>
              </a:r>
              <a:r>
                <a:rPr lang="zh-CN" altLang="en-US"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联通￼所有电动车的</a:t>
              </a:r>
              <a:r>
                <a:rPr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“车联网”</a:t>
              </a:r>
            </a:p>
          </p:txBody>
        </p:sp>
        <p:sp>
          <p:nvSpPr>
            <p:cNvPr id="139" name="发展——定制化内容"/>
            <p:cNvSpPr txBox="1"/>
            <p:nvPr/>
          </p:nvSpPr>
          <p:spPr>
            <a:xfrm>
              <a:off x="3438494" y="6053910"/>
              <a:ext cx="10529316" cy="11483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8" tIns="26788" rIns="26788" bIns="26788" anchor="ctr">
              <a:spAutoFit/>
            </a:bodyPr>
            <a:lstStyle>
              <a:lvl1pPr marL="228600" indent="-228600" algn="l">
                <a:lnSpc>
                  <a:spcPts val="8200"/>
                </a:lnSpc>
                <a:buSzPct val="100000"/>
                <a:buChar char="•"/>
                <a:defRPr sz="3600"/>
              </a:lvl1pPr>
            </a:lstStyle>
            <a:p>
              <a:pPr marL="120541" indent="-120541" defTabSz="308049" hangingPunct="0">
                <a:lnSpc>
                  <a:spcPts val="4324"/>
                </a:lnSpc>
              </a:pPr>
              <a:r>
                <a:rPr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发展——</a:t>
              </a:r>
              <a:r>
                <a:rPr lang="zh-CN" altLang="en-US"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针对传统厂商的智能化</a:t>
              </a:r>
              <a:r>
                <a:rPr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定制</a:t>
              </a:r>
              <a:r>
                <a:rPr lang="zh-CN" altLang="en-US" sz="2320" b="1" kern="0" dirty="0">
                  <a:solidFill>
                    <a:srgbClr val="000000"/>
                  </a:solidFill>
                  <a:latin typeface="FangSong" charset="-122"/>
                  <a:ea typeface="FangSong" charset="-122"/>
                  <a:cs typeface="FangSong" charset="-122"/>
                  <a:sym typeface="Helvetica Neue"/>
                </a:rPr>
                <a:t>平台</a:t>
              </a:r>
              <a:endParaRPr sz="2320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endParaRPr>
            </a:p>
          </p:txBody>
        </p:sp>
      </p:grpSp>
      <p:pic>
        <p:nvPicPr>
          <p:cNvPr id="14" name="logo.gif" descr="logo.gif"/>
          <p:cNvPicPr>
            <a:picLocks noChangeAspect="1"/>
          </p:cNvPicPr>
          <p:nvPr/>
        </p:nvPicPr>
        <p:blipFill>
          <a:blip r:embed="rId3">
            <a:extLst/>
          </a:blip>
          <a:srcRect l="481"/>
          <a:stretch>
            <a:fillRect/>
          </a:stretch>
        </p:blipFill>
        <p:spPr>
          <a:xfrm>
            <a:off x="601367" y="487616"/>
            <a:ext cx="1590917" cy="6582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4985980" y="611181"/>
            <a:ext cx="3333843" cy="41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zh-CN" altLang="en-US" sz="2320" b="1" kern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愿景：让</a:t>
            </a:r>
            <a:r>
              <a:rPr lang="zh-CN" altLang="en-US" sz="2320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骑行越来越安心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813213" y="2460138"/>
            <a:ext cx="5573819" cy="1887415"/>
            <a:chOff x="3438494" y="4665143"/>
            <a:chExt cx="10569934" cy="35792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494" y="4665143"/>
              <a:ext cx="3579208" cy="357920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513" y="4891530"/>
              <a:ext cx="3347915" cy="3347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531098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logo.gif" descr="logo.gif"/>
          <p:cNvPicPr>
            <a:picLocks noChangeAspect="1"/>
          </p:cNvPicPr>
          <p:nvPr/>
        </p:nvPicPr>
        <p:blipFill>
          <a:blip r:embed="rId3">
            <a:extLst/>
          </a:blip>
          <a:srcRect l="481"/>
          <a:stretch>
            <a:fillRect/>
          </a:stretch>
        </p:blipFill>
        <p:spPr>
          <a:xfrm>
            <a:off x="601367" y="487616"/>
            <a:ext cx="1590917" cy="658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0" y="2195821"/>
            <a:ext cx="1392506" cy="1253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0104" y="3863053"/>
            <a:ext cx="2370439" cy="346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嵌入式程序（</a:t>
            </a:r>
            <a:r>
              <a:rPr lang="en-US" altLang="zh-CN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C</a:t>
            </a:r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语言）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95" y="1890107"/>
            <a:ext cx="1297841" cy="155896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26958" y="3863053"/>
            <a:ext cx="2623713" cy="346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服务器后台（</a:t>
            </a:r>
            <a:r>
              <a:rPr lang="en-US" altLang="zh-CN" sz="1898" b="1" kern="0" dirty="0" err="1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Node.js</a:t>
            </a:r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2564" y="915400"/>
            <a:ext cx="1171021" cy="2081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52" y="1221179"/>
            <a:ext cx="1322288" cy="23470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3253" y="3874053"/>
            <a:ext cx="2506695" cy="3461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客户端（</a:t>
            </a:r>
            <a:r>
              <a:rPr lang="en-US" altLang="zh-CN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JavaScript</a:t>
            </a:r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60836504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我们需要什么样的人"/>
          <p:cNvSpPr txBox="1"/>
          <p:nvPr/>
        </p:nvSpPr>
        <p:spPr>
          <a:xfrm>
            <a:off x="986796" y="1338015"/>
            <a:ext cx="1516039" cy="34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/>
          <a:p>
            <a:pPr algn="ctr" defTabSz="308049" hangingPunct="0"/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你能收获什么</a:t>
            </a:r>
            <a:endParaRPr sz="1898" b="1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</p:txBody>
      </p:sp>
      <p:sp>
        <p:nvSpPr>
          <p:cNvPr id="150" name="热爱技术"/>
          <p:cNvSpPr txBox="1"/>
          <p:nvPr/>
        </p:nvSpPr>
        <p:spPr>
          <a:xfrm>
            <a:off x="2184498" y="2570353"/>
            <a:ext cx="2612492" cy="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 marL="228600" indent="-228600" algn="l">
              <a:lnSpc>
                <a:spcPts val="8200"/>
              </a:lnSpc>
              <a:buSzPct val="100000"/>
              <a:buChar char="•"/>
              <a:defRPr sz="3600"/>
            </a:lvl1pPr>
          </a:lstStyle>
          <a:p>
            <a:pPr marL="120541" indent="-120541" defTabSz="308049" hangingPunct="0">
              <a:lnSpc>
                <a:spcPts val="4324"/>
              </a:lnSpc>
            </a:pPr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规范化的项目工作流程</a:t>
            </a:r>
            <a:endParaRPr sz="1898" b="1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</p:txBody>
      </p:sp>
      <p:sp>
        <p:nvSpPr>
          <p:cNvPr id="151" name="勤奋踏实"/>
          <p:cNvSpPr txBox="1"/>
          <p:nvPr/>
        </p:nvSpPr>
        <p:spPr>
          <a:xfrm>
            <a:off x="2184498" y="1900647"/>
            <a:ext cx="4074431" cy="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 marL="228600" indent="-228600" algn="l">
              <a:lnSpc>
                <a:spcPts val="8200"/>
              </a:lnSpc>
              <a:buSzPct val="100000"/>
              <a:buChar char="•"/>
              <a:defRPr sz="3600"/>
            </a:lvl1pPr>
          </a:lstStyle>
          <a:p>
            <a:pPr marL="120541" indent="-120541" defTabSz="308049" hangingPunct="0">
              <a:lnSpc>
                <a:spcPts val="4324"/>
              </a:lnSpc>
            </a:pPr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手把手的师傅带领，飞速的技术成长</a:t>
            </a:r>
            <a:endParaRPr sz="1898" b="1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</p:txBody>
      </p:sp>
      <p:sp>
        <p:nvSpPr>
          <p:cNvPr id="152" name="时间充足"/>
          <p:cNvSpPr txBox="1"/>
          <p:nvPr/>
        </p:nvSpPr>
        <p:spPr>
          <a:xfrm>
            <a:off x="2184498" y="3240059"/>
            <a:ext cx="2368835" cy="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 marL="228600" indent="-228600" algn="l">
              <a:lnSpc>
                <a:spcPts val="8200"/>
              </a:lnSpc>
              <a:buSzPct val="100000"/>
              <a:buChar char="•"/>
              <a:defRPr sz="3600"/>
            </a:lvl1pPr>
          </a:lstStyle>
          <a:p>
            <a:pPr marL="120541" indent="-120541" defTabSz="308049" hangingPunct="0">
              <a:lnSpc>
                <a:spcPts val="4324"/>
              </a:lnSpc>
            </a:pPr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创业公司的技术氛围</a:t>
            </a:r>
            <a:endParaRPr sz="1898" b="1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</p:txBody>
      </p:sp>
      <p:pic>
        <p:nvPicPr>
          <p:cNvPr id="13" name="logo.gif" descr="logo.gif"/>
          <p:cNvPicPr>
            <a:picLocks noChangeAspect="1"/>
          </p:cNvPicPr>
          <p:nvPr/>
        </p:nvPicPr>
        <p:blipFill>
          <a:blip r:embed="rId2">
            <a:extLst/>
          </a:blip>
          <a:srcRect l="481"/>
          <a:stretch>
            <a:fillRect/>
          </a:stretch>
        </p:blipFill>
        <p:spPr>
          <a:xfrm>
            <a:off x="601367" y="487616"/>
            <a:ext cx="1590917" cy="6582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80907515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我们需要什么样的人"/>
          <p:cNvSpPr txBox="1"/>
          <p:nvPr/>
        </p:nvSpPr>
        <p:spPr>
          <a:xfrm>
            <a:off x="965692" y="1349400"/>
            <a:ext cx="2003351" cy="34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/>
          <a:p>
            <a:pPr algn="ctr" defTabSz="308049" hangingPunct="0"/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我们需要怎样的你</a:t>
            </a:r>
            <a:endParaRPr sz="1898" b="1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</p:txBody>
      </p:sp>
      <p:sp>
        <p:nvSpPr>
          <p:cNvPr id="150" name="热爱技术"/>
          <p:cNvSpPr txBox="1"/>
          <p:nvPr/>
        </p:nvSpPr>
        <p:spPr>
          <a:xfrm>
            <a:off x="2184498" y="2570353"/>
            <a:ext cx="1881523" cy="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 marL="228600" indent="-228600" algn="l">
              <a:lnSpc>
                <a:spcPts val="8200"/>
              </a:lnSpc>
              <a:buSzPct val="100000"/>
              <a:buChar char="•"/>
              <a:defRPr sz="3600"/>
            </a:lvl1pPr>
          </a:lstStyle>
          <a:p>
            <a:pPr marL="120541" indent="-120541" defTabSz="308049" hangingPunct="0">
              <a:lnSpc>
                <a:spcPts val="4324"/>
              </a:lnSpc>
            </a:pPr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较强的抗压能力</a:t>
            </a:r>
            <a:endParaRPr sz="1898" b="1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</p:txBody>
      </p:sp>
      <p:sp>
        <p:nvSpPr>
          <p:cNvPr id="151" name="勤奋踏实"/>
          <p:cNvSpPr txBox="1"/>
          <p:nvPr/>
        </p:nvSpPr>
        <p:spPr>
          <a:xfrm>
            <a:off x="2184498" y="1900647"/>
            <a:ext cx="1881523" cy="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 marL="228600" indent="-228600" algn="l">
              <a:lnSpc>
                <a:spcPts val="8200"/>
              </a:lnSpc>
              <a:buSzPct val="100000"/>
              <a:buChar char="•"/>
              <a:defRPr sz="3600"/>
            </a:lvl1pPr>
          </a:lstStyle>
          <a:p>
            <a:pPr marL="120541" indent="-120541" defTabSz="308049" hangingPunct="0">
              <a:lnSpc>
                <a:spcPts val="4324"/>
              </a:lnSpc>
            </a:pPr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充足的时间保证</a:t>
            </a:r>
            <a:endParaRPr sz="1898" b="1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</p:txBody>
      </p:sp>
      <p:sp>
        <p:nvSpPr>
          <p:cNvPr id="152" name="时间充足"/>
          <p:cNvSpPr txBox="1"/>
          <p:nvPr/>
        </p:nvSpPr>
        <p:spPr>
          <a:xfrm>
            <a:off x="2184498" y="3240059"/>
            <a:ext cx="1881523" cy="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 marL="228600" indent="-228600" algn="l">
              <a:lnSpc>
                <a:spcPts val="8200"/>
              </a:lnSpc>
              <a:buSzPct val="100000"/>
              <a:buChar char="•"/>
              <a:defRPr sz="3600"/>
            </a:lvl1pPr>
          </a:lstStyle>
          <a:p>
            <a:pPr marL="120541" indent="-120541" defTabSz="308049" hangingPunct="0">
              <a:lnSpc>
                <a:spcPts val="4324"/>
              </a:lnSpc>
            </a:pPr>
            <a:r>
              <a:rPr lang="zh-CN" altLang="en-US" sz="1898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相应的技术能力</a:t>
            </a:r>
            <a:endParaRPr sz="1898" b="1" kern="0" dirty="0">
              <a:solidFill>
                <a:srgbClr val="000000"/>
              </a:solidFill>
              <a:latin typeface="FangSong" charset="-122"/>
              <a:ea typeface="FangSong" charset="-122"/>
              <a:cs typeface="FangSong" charset="-122"/>
              <a:sym typeface="Helvetica Neue"/>
            </a:endParaRPr>
          </a:p>
        </p:txBody>
      </p:sp>
      <p:pic>
        <p:nvPicPr>
          <p:cNvPr id="13" name="logo.gif" descr="logo.gif"/>
          <p:cNvPicPr>
            <a:picLocks noChangeAspect="1"/>
          </p:cNvPicPr>
          <p:nvPr/>
        </p:nvPicPr>
        <p:blipFill>
          <a:blip r:embed="rId2">
            <a:extLst/>
          </a:blip>
          <a:srcRect l="481"/>
          <a:stretch>
            <a:fillRect/>
          </a:stretch>
        </p:blipFill>
        <p:spPr>
          <a:xfrm>
            <a:off x="601367" y="487616"/>
            <a:ext cx="1590917" cy="6582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9182213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谢谢！"/>
          <p:cNvSpPr txBox="1"/>
          <p:nvPr/>
        </p:nvSpPr>
        <p:spPr>
          <a:xfrm>
            <a:off x="4544920" y="2301236"/>
            <a:ext cx="54164" cy="541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6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308049" hangingPunct="0"/>
            <a:endParaRPr sz="3164" kern="0" dirty="0">
              <a:solidFill>
                <a:srgbClr val="000000"/>
              </a:solidFill>
              <a:latin typeface="Helvetica Neue Medium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55" y="878892"/>
            <a:ext cx="3373730" cy="3373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0727" y="1711593"/>
            <a:ext cx="3632002" cy="589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zh-CN" altLang="en-US" sz="3480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欢迎加入迅测组！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7978" y="2891677"/>
            <a:ext cx="3577500" cy="3786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algn="ctr" defTabSz="308049" hangingPunct="0"/>
            <a:r>
              <a:rPr lang="zh-CN" altLang="en-US" sz="2109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负责人：杨旭（</a:t>
            </a:r>
            <a:r>
              <a:rPr lang="en-US" altLang="zh-CN" sz="2109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14</a:t>
            </a:r>
            <a:r>
              <a:rPr lang="zh-CN" altLang="en-US" sz="2109" b="1" kern="0" dirty="0">
                <a:solidFill>
                  <a:srgbClr val="000000"/>
                </a:solidFill>
                <a:latin typeface="FangSong" charset="-122"/>
                <a:ea typeface="FangSong" charset="-122"/>
                <a:cs typeface="FangSong" charset="-122"/>
                <a:sym typeface="Helvetica Neue"/>
              </a:rPr>
              <a:t>级种子班）</a:t>
            </a:r>
          </a:p>
        </p:txBody>
      </p:sp>
      <p:pic>
        <p:nvPicPr>
          <p:cNvPr id="7" name="logo.gif" descr="logo.gif"/>
          <p:cNvPicPr>
            <a:picLocks noChangeAspect="1"/>
          </p:cNvPicPr>
          <p:nvPr/>
        </p:nvPicPr>
        <p:blipFill>
          <a:blip r:embed="rId3">
            <a:extLst/>
          </a:blip>
          <a:srcRect l="481"/>
          <a:stretch>
            <a:fillRect/>
          </a:stretch>
        </p:blipFill>
        <p:spPr>
          <a:xfrm>
            <a:off x="601367" y="487616"/>
            <a:ext cx="1590917" cy="6582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257539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内容占位符 1331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42279364"/>
              </p:ext>
            </p:extLst>
          </p:nvPr>
        </p:nvGraphicFramePr>
        <p:xfrm>
          <a:off x="990600" y="438388"/>
          <a:ext cx="5391150" cy="3512582"/>
        </p:xfrm>
        <a:graphic>
          <a:graphicData uri="http://schemas.openxmlformats.org/drawingml/2006/table">
            <a:tbl>
              <a:tblPr/>
              <a:tblGrid>
                <a:gridCol w="3726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44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2006</a:t>
                      </a:r>
                      <a:r>
                        <a:rPr lang="zh-CN" altLang="en-US" sz="1400" b="1" dirty="0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年完成的项目</a:t>
                      </a:r>
                      <a:endParaRPr lang="zh-CN" altLang="en-US" sz="1500" dirty="0">
                        <a:solidFill>
                          <a:srgbClr val="FFFFFF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B44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项目组长</a:t>
                      </a:r>
                      <a:endParaRPr lang="zh-CN" altLang="en-US" sz="1500">
                        <a:solidFill>
                          <a:srgbClr val="FFFFFF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B44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华三通信公司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NBAR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开发项目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杜欢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03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华三通信公司 防火墙深度内容检测 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蒋少东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华三通信公司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X.691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编解码项目 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单煜翔 杜欢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034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嘉铭激光公司 声光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Q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开关驱动器 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肖振宇、张瑛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03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嘉铭激光公司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DSP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振镜标记机软件 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颜庆华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9822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中科院岩土所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RSM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声波仪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ARM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嵌入式主控系统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钱建安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503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武昌造船厂  计算机保密控制研究 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王道新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5034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武汉佛清医疗仪器公司 隔离式医疗设备无线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冯亮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503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中科院岩土所 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RSM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声波仪二期项目 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柯菁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81013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中科院岩土所  静载仪无线通信 </a:t>
                      </a:r>
                    </a:p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……</a:t>
                      </a:r>
                      <a:endParaRPr lang="en-US" altLang="x-none" sz="1500" dirty="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王耒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3337" name="Text Box 25"/>
          <p:cNvSpPr txBox="1"/>
          <p:nvPr/>
        </p:nvSpPr>
        <p:spPr>
          <a:xfrm>
            <a:off x="1658541" y="88106"/>
            <a:ext cx="3996928" cy="3693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完成真实科研项目</a:t>
            </a:r>
            <a:r>
              <a:rPr lang="en-US" altLang="en-US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300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1" charset="-122"/>
                <a:ea typeface="黑体" panose="02010609060101010101" pitchFamily="1" charset="-122"/>
              </a:rPr>
              <a:t>项</a:t>
            </a:r>
          </a:p>
        </p:txBody>
      </p:sp>
      <p:graphicFrame>
        <p:nvGraphicFramePr>
          <p:cNvPr id="13338" name="表格 13337"/>
          <p:cNvGraphicFramePr/>
          <p:nvPr>
            <p:extLst>
              <p:ext uri="{D42A27DB-BD31-4B8C-83A1-F6EECF244321}">
                <p14:modId xmlns:p14="http://schemas.microsoft.com/office/powerpoint/2010/main" val="509594097"/>
              </p:ext>
            </p:extLst>
          </p:nvPr>
        </p:nvGraphicFramePr>
        <p:xfrm>
          <a:off x="2590800" y="1200150"/>
          <a:ext cx="4514850" cy="3032760"/>
        </p:xfrm>
        <a:graphic>
          <a:graphicData uri="http://schemas.openxmlformats.org/drawingml/2006/table">
            <a:tbl>
              <a:tblPr/>
              <a:tblGrid>
                <a:gridCol w="35825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22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2007</a:t>
                      </a:r>
                      <a:r>
                        <a:rPr lang="zh-CN" altLang="en-US" sz="1400" b="1" dirty="0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年项目</a:t>
                      </a:r>
                      <a:endParaRPr lang="zh-CN" altLang="en-US" sz="1500" dirty="0">
                        <a:solidFill>
                          <a:srgbClr val="FFFFFF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B44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项目组长</a:t>
                      </a:r>
                      <a:endParaRPr lang="zh-CN" altLang="en-US" sz="1500">
                        <a:solidFill>
                          <a:srgbClr val="FFFFFF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B44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华三通信公司 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ALG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协议项目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张文君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华三通信公司 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SIP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主叫号码隐藏开发项目 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李勇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嘉铭激光公司  全数字半导体激光电源 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段士龙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03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嘉铭激光公司  多针头打标机控制部分 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王道新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中科院岩土所  多发多收声波检测仪控制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李长林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32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华三通信公司 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WAPI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新项目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杨超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嘉铭激光公司 飞行打标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王强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5034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嘉铭激光公司  喷印机开发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王道新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81013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中科院岩土所  静载仪无线通信二期项目</a:t>
                      </a:r>
                    </a:p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……</a:t>
                      </a:r>
                      <a:endParaRPr lang="en-US" altLang="x-none" sz="1500" dirty="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冯亮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13359" name="表格 13358"/>
          <p:cNvGraphicFramePr/>
          <p:nvPr>
            <p:extLst>
              <p:ext uri="{D42A27DB-BD31-4B8C-83A1-F6EECF244321}">
                <p14:modId xmlns:p14="http://schemas.microsoft.com/office/powerpoint/2010/main" val="3336071854"/>
              </p:ext>
            </p:extLst>
          </p:nvPr>
        </p:nvGraphicFramePr>
        <p:xfrm>
          <a:off x="3657005" y="1919526"/>
          <a:ext cx="4617244" cy="3117056"/>
        </p:xfrm>
        <a:graphic>
          <a:graphicData uri="http://schemas.openxmlformats.org/drawingml/2006/table">
            <a:tbl>
              <a:tblPr/>
              <a:tblGrid>
                <a:gridCol w="35397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75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2008</a:t>
                      </a:r>
                      <a:r>
                        <a:rPr lang="zh-CN" altLang="en-US" sz="1400" b="1" dirty="0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年完成的项目</a:t>
                      </a:r>
                      <a:endParaRPr lang="zh-CN" altLang="en-US" sz="1500" dirty="0">
                        <a:solidFill>
                          <a:srgbClr val="FFFFFF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B44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FFFFFF"/>
                          </a:solidFill>
                          <a:ea typeface="宋体" panose="02010600030101010101" pitchFamily="2" charset="-122"/>
                        </a:rPr>
                        <a:t>项目组长</a:t>
                      </a:r>
                      <a:endParaRPr lang="zh-CN" altLang="en-US" sz="1500">
                        <a:solidFill>
                          <a:srgbClr val="FFFFFF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B44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606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嘉铭激光公司 多针头气动打标机控制系统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王道新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606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嘉铭激光公司 横切线钢针打印系统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PLC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控制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张琦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华三通信公司 建行终端接入加密改造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石晶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606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广东科学中心 捕捉文字虫 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徐飞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606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广东科学中心 虚拟实验室 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李银锦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华三通信公司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NetStream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流量统计与输出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张文君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8606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总装备部     低辐射率目标探测 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吴露露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6225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华三通信公司  </a:t>
                      </a: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NAS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软件开发项目</a:t>
                      </a:r>
                      <a:endParaRPr lang="zh-CN" altLang="en-US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冯石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F1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8606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嘉铭激光公司  钢厂喷印机控制系统</a:t>
                      </a:r>
                      <a:endParaRPr lang="zh-CN" altLang="en-US" sz="150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翦浩</a:t>
                      </a:r>
                      <a:endParaRPr lang="zh-CN" altLang="en-US" sz="150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7656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x-none" sz="1400" b="1" dirty="0">
                          <a:solidFill>
                            <a:srgbClr val="000000"/>
                          </a:solidFill>
                          <a:latin typeface="仿宋_GB2312" pitchFamily="1" charset="-122"/>
                          <a:ea typeface="仿宋_GB2312" pitchFamily="1" charset="-122"/>
                        </a:rPr>
                        <a:t>……</a:t>
                      </a:r>
                      <a:endParaRPr lang="en-US" altLang="x-none" sz="15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v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lvl="1" indent="-285750">
                        <a:defRPr sz="2000" b="0" kern="1200"/>
                      </a:lvl2pPr>
                      <a:lvl3pPr marL="1143000" lvl="2" indent="-228600">
                        <a:defRPr sz="2000" b="0" kern="1200"/>
                      </a:lvl3pPr>
                      <a:lvl4pPr marL="1600200" lvl="3" indent="-228600">
                        <a:defRPr sz="1400" b="0" kern="1200"/>
                      </a:lvl4pPr>
                      <a:lvl5pPr marL="2057400" lvl="4" indent="-228600">
                        <a:defRPr sz="1800" b="0" kern="1200"/>
                      </a:lvl5pPr>
                    </a:lstStyle>
                    <a:p>
                      <a:pPr marL="0" lvl="0" indent="0" eaLnBrk="1" hangingPunct="1">
                        <a:spcBef>
                          <a:spcPct val="0"/>
                        </a:spcBef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endParaRPr lang="zh-CN" altLang="en-US" sz="1500" dirty="0">
                        <a:solidFill>
                          <a:srgbClr val="000000"/>
                        </a:solidFill>
                        <a:latin typeface="仿宋_GB2312" pitchFamily="1" charset="-122"/>
                        <a:ea typeface="仿宋_GB2312" pitchFamily="1" charset="-122"/>
                      </a:endParaRPr>
                    </a:p>
                  </a:txBody>
                  <a:tcPr marL="68580" marR="68580" marT="34290" marB="342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3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611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副标题 2"/>
          <p:cNvSpPr>
            <a:spLocks noGrp="1"/>
          </p:cNvSpPr>
          <p:nvPr>
            <p:ph type="subTitle" idx="1"/>
          </p:nvPr>
        </p:nvSpPr>
        <p:spPr>
          <a:xfrm>
            <a:off x="1313003" y="3300309"/>
            <a:ext cx="6517994" cy="47843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负责人： 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D583 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汪宇豪（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级种子班）</a:t>
            </a:r>
            <a:endParaRPr lang="zh-CN" altLang="en-US" sz="27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28" name="直接连接符 4"/>
          <p:cNvCxnSpPr>
            <a:cxnSpLocks/>
          </p:cNvCxnSpPr>
          <p:nvPr/>
        </p:nvCxnSpPr>
        <p:spPr>
          <a:xfrm>
            <a:off x="1849056" y="3160616"/>
            <a:ext cx="5217288" cy="0"/>
          </a:xfrm>
          <a:prstGeom prst="line">
            <a:avLst/>
          </a:prstGeom>
          <a:ln w="19050">
            <a:solidFill>
              <a:srgbClr val="313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6" name="矩形 3"/>
          <p:cNvSpPr/>
          <p:nvPr/>
        </p:nvSpPr>
        <p:spPr>
          <a:xfrm>
            <a:off x="356121" y="416302"/>
            <a:ext cx="7231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zh-CN" sz="2400" b="1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Dian</a:t>
            </a:r>
            <a:r>
              <a:rPr lang="zh-CN" altLang="en-US" sz="2400" b="1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团队研究方向之八 </a:t>
            </a:r>
            <a:r>
              <a:rPr lang="en-US" altLang="zh-CN" sz="2400" b="1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电力电子</a:t>
            </a:r>
            <a:r>
              <a:rPr lang="en-US" altLang="zh-CN" sz="2400" b="1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endParaRPr lang="en-US" altLang="zh-CN" sz="2400" b="1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54" name="图片 16"/>
          <p:cNvPicPr>
            <a:picLocks noChangeAspect="1"/>
          </p:cNvPicPr>
          <p:nvPr/>
        </p:nvPicPr>
        <p:blipFill rotWithShape="1">
          <a:blip r:embed="rId3"/>
          <a:srcRect l="9570" t="16942" r="9570" b="32767"/>
          <a:stretch>
            <a:fillRect/>
          </a:stretch>
        </p:blipFill>
        <p:spPr>
          <a:xfrm>
            <a:off x="1935866" y="1843191"/>
            <a:ext cx="5272268" cy="11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76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标题 1"/>
          <p:cNvSpPr>
            <a:spLocks noGrp="1"/>
          </p:cNvSpPr>
          <p:nvPr>
            <p:ph type="ctrTitle"/>
          </p:nvPr>
        </p:nvSpPr>
        <p:spPr>
          <a:xfrm>
            <a:off x="290946" y="234388"/>
            <a:ext cx="3598148" cy="653268"/>
          </a:xfrm>
        </p:spPr>
        <p:txBody>
          <a:bodyPr/>
          <a:lstStyle/>
          <a:p>
            <a:pPr algn="ctr"/>
            <a:r>
              <a:rPr lang="zh-CN" altLang="en-US" dirty="0"/>
              <a:t>项目来源</a:t>
            </a:r>
          </a:p>
        </p:txBody>
      </p:sp>
      <p:sp>
        <p:nvSpPr>
          <p:cNvPr id="1048621" name="文本框 3"/>
          <p:cNvSpPr txBox="1"/>
          <p:nvPr/>
        </p:nvSpPr>
        <p:spPr>
          <a:xfrm>
            <a:off x="1013114" y="1913878"/>
            <a:ext cx="783259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rgbClr val="31312F"/>
                </a:solidFill>
                <a:latin typeface="Franklin Gothic Medium"/>
              </a:rPr>
              <a:t> 与一家</a:t>
            </a:r>
            <a:r>
              <a:rPr lang="zh-CN" altLang="en-US" sz="2700" dirty="0">
                <a:solidFill>
                  <a:srgbClr val="EF1919"/>
                </a:solidFill>
                <a:latin typeface="Franklin Gothic Medium"/>
              </a:rPr>
              <a:t>上海</a:t>
            </a:r>
            <a:r>
              <a:rPr lang="zh-CN" altLang="en-US" sz="2700" dirty="0">
                <a:solidFill>
                  <a:srgbClr val="31312F"/>
                </a:solidFill>
                <a:latin typeface="Franklin Gothic Medium"/>
              </a:rPr>
              <a:t>企业合作   </a:t>
            </a:r>
            <a:r>
              <a:rPr lang="en-US" altLang="zh-CN" sz="2700" dirty="0">
                <a:solidFill>
                  <a:srgbClr val="31312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700" dirty="0">
                <a:solidFill>
                  <a:srgbClr val="31312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真实项目牵引</a:t>
            </a:r>
            <a:endParaRPr lang="en-US" altLang="zh-CN" sz="2700" dirty="0">
              <a:solidFill>
                <a:srgbClr val="31312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28625" indent="-42862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rgbClr val="31312F"/>
                </a:solidFill>
                <a:latin typeface="Franklin Gothic Medium"/>
              </a:rPr>
              <a:t>电力电力</a:t>
            </a:r>
            <a:r>
              <a:rPr lang="en-US" altLang="zh-CN" sz="2700" dirty="0">
                <a:solidFill>
                  <a:srgbClr val="31312F"/>
                </a:solidFill>
                <a:latin typeface="Franklin Gothic Medium"/>
              </a:rPr>
              <a:t>+</a:t>
            </a:r>
            <a:r>
              <a:rPr lang="zh-CN" altLang="en-US" sz="2700" dirty="0">
                <a:solidFill>
                  <a:srgbClr val="FF0000"/>
                </a:solidFill>
                <a:latin typeface="Franklin Gothic Medium"/>
              </a:rPr>
              <a:t>互联网 </a:t>
            </a:r>
            <a:r>
              <a:rPr lang="en-US" altLang="zh-CN" sz="2700" dirty="0">
                <a:solidFill>
                  <a:srgbClr val="31312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700" dirty="0">
                <a:solidFill>
                  <a:srgbClr val="31312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方便实现数据</a:t>
            </a:r>
            <a:r>
              <a:rPr lang="zh-CN" altLang="en-US" sz="27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共享</a:t>
            </a:r>
            <a:r>
              <a:rPr lang="zh-CN" altLang="en-US" sz="2700" dirty="0">
                <a:solidFill>
                  <a:srgbClr val="31312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与</a:t>
            </a:r>
            <a:r>
              <a:rPr lang="zh-CN" altLang="en-US" sz="27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分析</a:t>
            </a:r>
            <a:endParaRPr lang="en-US" altLang="zh-CN" sz="27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8201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标题 1"/>
          <p:cNvSpPr>
            <a:spLocks noGrp="1"/>
          </p:cNvSpPr>
          <p:nvPr>
            <p:ph type="ctrTitle"/>
          </p:nvPr>
        </p:nvSpPr>
        <p:spPr>
          <a:xfrm>
            <a:off x="290946" y="219233"/>
            <a:ext cx="3598148" cy="653268"/>
          </a:xfrm>
        </p:spPr>
        <p:txBody>
          <a:bodyPr/>
          <a:lstStyle/>
          <a:p>
            <a:pPr algn="ctr"/>
            <a:r>
              <a:rPr lang="zh-CN" altLang="en-US" dirty="0"/>
              <a:t>我们做什么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048626" name="文本框 2"/>
          <p:cNvSpPr txBox="1"/>
          <p:nvPr/>
        </p:nvSpPr>
        <p:spPr>
          <a:xfrm>
            <a:off x="697253" y="1434048"/>
            <a:ext cx="33009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27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变压器绕组变形检测</a:t>
            </a:r>
          </a:p>
        </p:txBody>
      </p:sp>
      <p:pic>
        <p:nvPicPr>
          <p:cNvPr id="2097155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44" y="2865385"/>
            <a:ext cx="5356941" cy="1997393"/>
          </a:xfrm>
          <a:prstGeom prst="rect">
            <a:avLst/>
          </a:prstGeom>
        </p:spPr>
      </p:pic>
      <p:sp>
        <p:nvSpPr>
          <p:cNvPr id="1048628" name="文本框 21"/>
          <p:cNvSpPr txBox="1"/>
          <p:nvPr/>
        </p:nvSpPr>
        <p:spPr>
          <a:xfrm>
            <a:off x="4118217" y="1425988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2700" dirty="0">
                <a:solidFill>
                  <a:srgbClr val="EF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pic>
        <p:nvPicPr>
          <p:cNvPr id="2097156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28" y="2682265"/>
            <a:ext cx="2229434" cy="2180513"/>
          </a:xfrm>
          <a:prstGeom prst="rect">
            <a:avLst/>
          </a:prstGeom>
        </p:spPr>
      </p:pic>
      <p:sp>
        <p:nvSpPr>
          <p:cNvPr id="1048629" name="箭头: 右 24"/>
          <p:cNvSpPr/>
          <p:nvPr/>
        </p:nvSpPr>
        <p:spPr>
          <a:xfrm>
            <a:off x="2578331" y="3501464"/>
            <a:ext cx="822960" cy="40290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Franklin Gothic Medium"/>
            </a:endParaRPr>
          </a:p>
        </p:txBody>
      </p:sp>
      <p:sp>
        <p:nvSpPr>
          <p:cNvPr id="1048630" name="矩形 3"/>
          <p:cNvSpPr/>
          <p:nvPr/>
        </p:nvSpPr>
        <p:spPr>
          <a:xfrm>
            <a:off x="697252" y="2184236"/>
            <a:ext cx="43396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350" dirty="0">
                <a:solidFill>
                  <a:srgbClr val="31312F"/>
                </a:solidFill>
                <a:latin typeface="Microsoft YaHei UI" panose="020B0503020204020204" pitchFamily="34" charset="-122"/>
              </a:rPr>
              <a:t>应用场景：大型变电站的变压器检测（寿命和安全性）</a:t>
            </a:r>
            <a:endParaRPr lang="en-US" altLang="zh-CN" sz="1350" dirty="0">
              <a:solidFill>
                <a:srgbClr val="31312F"/>
              </a:solidFill>
              <a:latin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79404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6" grpId="0"/>
      <p:bldP spid="1048628" grpId="0"/>
      <p:bldP spid="1048629" grpId="0" animBg="1"/>
      <p:bldP spid="104863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标题 1"/>
          <p:cNvSpPr>
            <a:spLocks noGrp="1"/>
          </p:cNvSpPr>
          <p:nvPr>
            <p:ph type="ctrTitle"/>
          </p:nvPr>
        </p:nvSpPr>
        <p:spPr>
          <a:xfrm>
            <a:off x="290946" y="208345"/>
            <a:ext cx="3606829" cy="653268"/>
          </a:xfrm>
        </p:spPr>
        <p:txBody>
          <a:bodyPr/>
          <a:lstStyle/>
          <a:p>
            <a:pPr algn="ctr"/>
            <a:r>
              <a:rPr lang="zh-CN" altLang="en-US" dirty="0"/>
              <a:t>我们做什么</a:t>
            </a:r>
            <a:r>
              <a:rPr lang="en-US" altLang="zh-CN" dirty="0"/>
              <a:t>?(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048635" name="文本框 3"/>
          <p:cNvSpPr txBox="1"/>
          <p:nvPr/>
        </p:nvSpPr>
        <p:spPr>
          <a:xfrm>
            <a:off x="1290254" y="2304251"/>
            <a:ext cx="32439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27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检测系统</a:t>
            </a:r>
          </a:p>
        </p:txBody>
      </p:sp>
      <p:sp>
        <p:nvSpPr>
          <p:cNvPr id="1048636" name="左大括号 5"/>
          <p:cNvSpPr/>
          <p:nvPr/>
        </p:nvSpPr>
        <p:spPr>
          <a:xfrm>
            <a:off x="3815306" y="1379573"/>
            <a:ext cx="286473" cy="2324006"/>
          </a:xfrm>
          <a:prstGeom prst="leftBrace">
            <a:avLst>
              <a:gd name="adj1" fmla="val 50758"/>
              <a:gd name="adj2" fmla="val 50610"/>
            </a:avLst>
          </a:prstGeom>
          <a:ln w="57150">
            <a:solidFill>
              <a:srgbClr val="313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7" name="文本框 6"/>
          <p:cNvSpPr txBox="1"/>
          <p:nvPr/>
        </p:nvSpPr>
        <p:spPr>
          <a:xfrm>
            <a:off x="4188522" y="1231641"/>
            <a:ext cx="1569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zh-CN" altLang="en-US" sz="27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硬件部分</a:t>
            </a:r>
            <a:endParaRPr lang="en-US" altLang="zh-CN" sz="27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en-US" altLang="zh-CN" sz="2100" dirty="0">
                <a:solidFill>
                  <a:srgbClr val="EF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(FPGA)</a:t>
            </a:r>
          </a:p>
        </p:txBody>
      </p:sp>
      <p:sp>
        <p:nvSpPr>
          <p:cNvPr id="1048638" name="文本框 7"/>
          <p:cNvSpPr txBox="1"/>
          <p:nvPr/>
        </p:nvSpPr>
        <p:spPr>
          <a:xfrm>
            <a:off x="4188523" y="3311487"/>
            <a:ext cx="156966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zh-CN" altLang="en-US" sz="27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软件部分</a:t>
            </a:r>
            <a:endParaRPr lang="en-US" altLang="zh-CN" sz="27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en-US" altLang="zh-CN" dirty="0">
                <a:solidFill>
                  <a:srgbClr val="EF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(Android &amp; </a:t>
            </a:r>
          </a:p>
          <a:p>
            <a:pPr algn="ctr" defTabSz="685800"/>
            <a:r>
              <a:rPr lang="en-US" altLang="zh-CN" dirty="0">
                <a:solidFill>
                  <a:srgbClr val="EF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Windows)</a:t>
            </a:r>
            <a:endParaRPr lang="zh-CN" altLang="en-US" dirty="0">
              <a:solidFill>
                <a:srgbClr val="EF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18"/>
          <p:cNvGrpSpPr/>
          <p:nvPr/>
        </p:nvGrpSpPr>
        <p:grpSpPr>
          <a:xfrm>
            <a:off x="5992906" y="2542814"/>
            <a:ext cx="2462077" cy="1597872"/>
            <a:chOff x="7844507" y="3420707"/>
            <a:chExt cx="3282769" cy="2130496"/>
          </a:xfrm>
        </p:grpSpPr>
        <p:sp>
          <p:nvSpPr>
            <p:cNvPr id="1048639" name="矩形 10"/>
            <p:cNvSpPr/>
            <p:nvPr/>
          </p:nvSpPr>
          <p:spPr>
            <a:xfrm>
              <a:off x="8367547" y="4049914"/>
              <a:ext cx="2759729" cy="553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zh-CN" altLang="en-US" sz="2100" dirty="0">
                  <a:solidFill>
                    <a:srgbClr val="3131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数据分析与处理</a:t>
              </a:r>
              <a:endPara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40" name="矩形 11"/>
            <p:cNvSpPr/>
            <p:nvPr/>
          </p:nvSpPr>
          <p:spPr>
            <a:xfrm>
              <a:off x="8367547" y="4997206"/>
              <a:ext cx="1682512" cy="553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zh-CN" altLang="en-US" sz="2100" dirty="0">
                  <a:solidFill>
                    <a:srgbClr val="3131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算法实现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41" name="左大括号 13"/>
            <p:cNvSpPr/>
            <p:nvPr/>
          </p:nvSpPr>
          <p:spPr>
            <a:xfrm>
              <a:off x="7844507" y="3420707"/>
              <a:ext cx="381964" cy="1994392"/>
            </a:xfrm>
            <a:prstGeom prst="leftBrace">
              <a:avLst>
                <a:gd name="adj1" fmla="val 50758"/>
                <a:gd name="adj2" fmla="val 66860"/>
              </a:avLst>
            </a:prstGeom>
            <a:ln w="57150">
              <a:solidFill>
                <a:srgbClr val="313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2"/>
          <p:cNvGrpSpPr/>
          <p:nvPr/>
        </p:nvGrpSpPr>
        <p:grpSpPr>
          <a:xfrm>
            <a:off x="6019800" y="861613"/>
            <a:ext cx="2608271" cy="1858136"/>
            <a:chOff x="7990541" y="1533396"/>
            <a:chExt cx="3477695" cy="2477515"/>
          </a:xfrm>
        </p:grpSpPr>
        <p:sp>
          <p:nvSpPr>
            <p:cNvPr id="1048642" name="矩形 8"/>
            <p:cNvSpPr/>
            <p:nvPr/>
          </p:nvSpPr>
          <p:spPr>
            <a:xfrm>
              <a:off x="8513581" y="1533396"/>
              <a:ext cx="2954655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2100" dirty="0">
                  <a:solidFill>
                    <a:srgbClr val="3131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测试环境搭建</a:t>
              </a:r>
              <a:endPara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43" name="矩形 9"/>
            <p:cNvSpPr/>
            <p:nvPr/>
          </p:nvSpPr>
          <p:spPr>
            <a:xfrm>
              <a:off x="8513581" y="2495153"/>
              <a:ext cx="2031326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2100" dirty="0">
                  <a:solidFill>
                    <a:srgbClr val="3131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</a:t>
              </a:r>
              <a:endPara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44" name="左大括号 12"/>
            <p:cNvSpPr/>
            <p:nvPr/>
          </p:nvSpPr>
          <p:spPr>
            <a:xfrm>
              <a:off x="7990541" y="1686357"/>
              <a:ext cx="381964" cy="1994392"/>
            </a:xfrm>
            <a:prstGeom prst="leftBrace">
              <a:avLst>
                <a:gd name="adj1" fmla="val 50758"/>
                <a:gd name="adj2" fmla="val 33199"/>
              </a:avLst>
            </a:prstGeom>
            <a:ln w="57150">
              <a:solidFill>
                <a:srgbClr val="3131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45" name="文本框 14"/>
            <p:cNvSpPr txBox="1"/>
            <p:nvPr/>
          </p:nvSpPr>
          <p:spPr>
            <a:xfrm>
              <a:off x="8513581" y="3456914"/>
              <a:ext cx="180389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2100" dirty="0">
                  <a:solidFill>
                    <a:srgbClr val="31312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数据通信</a:t>
              </a:r>
            </a:p>
          </p:txBody>
        </p:sp>
      </p:grpSp>
      <p:sp>
        <p:nvSpPr>
          <p:cNvPr id="1048646" name="文本框 4"/>
          <p:cNvSpPr txBox="1"/>
          <p:nvPr/>
        </p:nvSpPr>
        <p:spPr>
          <a:xfrm>
            <a:off x="335408" y="4396774"/>
            <a:ext cx="42831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2100" dirty="0">
                <a:solidFill>
                  <a:srgbClr val="31312F"/>
                </a:solidFill>
                <a:latin typeface="Franklin Gothic Medium"/>
              </a:rPr>
              <a:t>涉及语言：</a:t>
            </a:r>
            <a:r>
              <a:rPr lang="en-US" altLang="zh-CN" sz="2100" dirty="0">
                <a:solidFill>
                  <a:srgbClr val="31312F"/>
                </a:solidFill>
                <a:latin typeface="Franklin Gothic Medium"/>
              </a:rPr>
              <a:t>C/C++, Verilog, Java, C#</a:t>
            </a:r>
            <a:endParaRPr lang="zh-CN" altLang="en-US" sz="2100" dirty="0">
              <a:solidFill>
                <a:srgbClr val="31312F"/>
              </a:solidFill>
              <a:latin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919115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4"/>
          <p:cNvPicPr>
            <a:picLocks noChangeAspect="1"/>
          </p:cNvPicPr>
          <p:nvPr/>
        </p:nvPicPr>
        <p:blipFill rotWithShape="1">
          <a:blip r:embed="rId3" cstate="print"/>
          <a:srcRect l="3751" t="11284" r="7082"/>
          <a:stretch>
            <a:fillRect/>
          </a:stretch>
        </p:blipFill>
        <p:spPr>
          <a:xfrm>
            <a:off x="4629150" y="225706"/>
            <a:ext cx="4075833" cy="3139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8605" name="标题 1"/>
          <p:cNvSpPr>
            <a:spLocks noGrp="1"/>
          </p:cNvSpPr>
          <p:nvPr>
            <p:ph type="ctrTitle"/>
          </p:nvPr>
        </p:nvSpPr>
        <p:spPr>
          <a:xfrm>
            <a:off x="290946" y="225707"/>
            <a:ext cx="3598148" cy="653268"/>
          </a:xfrm>
        </p:spPr>
        <p:txBody>
          <a:bodyPr/>
          <a:lstStyle/>
          <a:p>
            <a:pPr algn="ctr"/>
            <a:r>
              <a:rPr lang="zh-CN" altLang="en-US" dirty="0"/>
              <a:t>我们是谁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048606" name="文本框 5"/>
          <p:cNvSpPr txBox="1"/>
          <p:nvPr/>
        </p:nvSpPr>
        <p:spPr>
          <a:xfrm>
            <a:off x="275360" y="2074442"/>
            <a:ext cx="3865161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6858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</a:p>
          <a:p>
            <a:pPr defTabSz="685800"/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汪宇豪（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级种子班）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7" name="文本框 6"/>
          <p:cNvSpPr txBox="1"/>
          <p:nvPr/>
        </p:nvSpPr>
        <p:spPr>
          <a:xfrm>
            <a:off x="275360" y="2999617"/>
            <a:ext cx="7074373" cy="2054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6858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核心骨干</a:t>
            </a:r>
            <a:endParaRPr lang="en-US" altLang="zh-CN" sz="2400" b="1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张王优（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级种子班）：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刘家东（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级种子班）：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符史梁（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级种子班）：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王晓纤（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级种子班）：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桌面端开发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8" name="文本框 7"/>
          <p:cNvSpPr txBox="1"/>
          <p:nvPr/>
        </p:nvSpPr>
        <p:spPr>
          <a:xfrm>
            <a:off x="275360" y="1151112"/>
            <a:ext cx="2887329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6858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</a:p>
          <a:p>
            <a:pPr defTabSz="685800"/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启亦电子工程师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0136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1"/>
          <p:cNvSpPr>
            <a:spLocks noGrp="1"/>
          </p:cNvSpPr>
          <p:nvPr>
            <p:ph type="ctrTitle"/>
          </p:nvPr>
        </p:nvSpPr>
        <p:spPr>
          <a:xfrm>
            <a:off x="277793" y="214133"/>
            <a:ext cx="3619982" cy="653268"/>
          </a:xfrm>
        </p:spPr>
        <p:txBody>
          <a:bodyPr/>
          <a:lstStyle/>
          <a:p>
            <a:pPr algn="ctr"/>
            <a:r>
              <a:rPr lang="zh-CN" altLang="en-US" dirty="0"/>
              <a:t>你能获得什么？</a:t>
            </a:r>
          </a:p>
        </p:txBody>
      </p:sp>
      <p:sp>
        <p:nvSpPr>
          <p:cNvPr id="1048601" name="文本框 2"/>
          <p:cNvSpPr txBox="1"/>
          <p:nvPr/>
        </p:nvSpPr>
        <p:spPr>
          <a:xfrm>
            <a:off x="740182" y="1578305"/>
            <a:ext cx="7729448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900"/>
              </a:spcAft>
            </a:pPr>
            <a:r>
              <a:rPr lang="zh-CN" altLang="en-US" sz="30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加入我们，你可以：</a:t>
            </a:r>
            <a:endParaRPr lang="en-US" altLang="zh-CN" sz="30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 defTabSz="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获得企业真实项目开发经验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 defTabSz="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体会专业理论与项目实践的结合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 defTabSz="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锻炼软硬件协同设计开发能力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342900" defTabSz="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收获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应用程序开发技能</a:t>
            </a:r>
            <a:endParaRPr lang="en-US" altLang="zh-CN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defTabSz="685800">
              <a:lnSpc>
                <a:spcPct val="150000"/>
              </a:lnSpc>
            </a:pPr>
            <a:r>
              <a:rPr lang="en-US" altLang="zh-CN" sz="24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3847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ctrTitle"/>
          </p:nvPr>
        </p:nvSpPr>
        <p:spPr>
          <a:xfrm>
            <a:off x="290946" y="210947"/>
            <a:ext cx="3606829" cy="653268"/>
          </a:xfrm>
        </p:spPr>
        <p:txBody>
          <a:bodyPr/>
          <a:lstStyle/>
          <a:p>
            <a:pPr algn="ctr"/>
            <a:r>
              <a:rPr lang="zh-CN" altLang="en-US" dirty="0"/>
              <a:t>需要什么人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048592" name="文本框 4"/>
          <p:cNvSpPr txBox="1"/>
          <p:nvPr/>
        </p:nvSpPr>
        <p:spPr>
          <a:xfrm>
            <a:off x="981909" y="1513095"/>
            <a:ext cx="18538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1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如果你</a:t>
            </a:r>
            <a:r>
              <a:rPr lang="en-US" altLang="zh-CN" sz="2100" dirty="0">
                <a:solidFill>
                  <a:srgbClr val="3131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…</a:t>
            </a:r>
            <a:endParaRPr lang="zh-CN" altLang="en-US" sz="2100" dirty="0">
              <a:solidFill>
                <a:srgbClr val="3131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1048595" name="矩形 7"/>
          <p:cNvSpPr/>
          <p:nvPr/>
        </p:nvSpPr>
        <p:spPr>
          <a:xfrm>
            <a:off x="1480185" y="2019095"/>
            <a:ext cx="2591753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42862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rgbClr val="31312F"/>
                </a:solidFill>
                <a:latin typeface="Franklin Gothic Medium"/>
                <a:cs typeface="Microsoft YaHei" charset="0"/>
              </a:rPr>
              <a:t>想挑战难题</a:t>
            </a:r>
            <a:endParaRPr lang="en-US" altLang="zh-CN" sz="2700" dirty="0">
              <a:solidFill>
                <a:srgbClr val="31312F"/>
              </a:solidFill>
              <a:latin typeface="Franklin Gothic Medium"/>
              <a:cs typeface="Microsoft YaHei" charset="0"/>
            </a:endParaRPr>
          </a:p>
          <a:p>
            <a:pPr marL="428625" indent="-42862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rgbClr val="31312F"/>
                </a:solidFill>
                <a:latin typeface="Franklin Gothic Medium"/>
                <a:cs typeface="Microsoft YaHei" charset="0"/>
              </a:rPr>
              <a:t>爱钻研技术</a:t>
            </a:r>
          </a:p>
          <a:p>
            <a:pPr marL="428625" indent="-428625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700" dirty="0">
                <a:solidFill>
                  <a:srgbClr val="31312F"/>
                </a:solidFill>
                <a:latin typeface="Franklin Gothic Medium"/>
                <a:cs typeface="Microsoft YaHei" charset="0"/>
              </a:rPr>
              <a:t>有团队精神</a:t>
            </a:r>
          </a:p>
        </p:txBody>
      </p:sp>
      <p:sp>
        <p:nvSpPr>
          <p:cNvPr id="1048596" name="矩形 8"/>
          <p:cNvSpPr/>
          <p:nvPr/>
        </p:nvSpPr>
        <p:spPr>
          <a:xfrm>
            <a:off x="981908" y="4071672"/>
            <a:ext cx="694907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zh-CN" altLang="en-US" sz="2700" dirty="0">
                <a:solidFill>
                  <a:srgbClr val="31312F"/>
                </a:solidFill>
                <a:latin typeface="Franklin Gothic Medium"/>
                <a:cs typeface="Microsoft YaHei" charset="0"/>
              </a:rPr>
              <a:t>有</a:t>
            </a:r>
            <a:r>
              <a:rPr lang="zh-CN" altLang="en-US" sz="2700" dirty="0">
                <a:solidFill>
                  <a:srgbClr val="FF0000"/>
                </a:solidFill>
                <a:latin typeface="Franklin Gothic Medium"/>
                <a:cs typeface="Microsoft YaHei" charset="0"/>
              </a:rPr>
              <a:t>嵌入式或</a:t>
            </a:r>
            <a:r>
              <a:rPr lang="en-US" altLang="zh-CN" sz="2700" dirty="0">
                <a:solidFill>
                  <a:srgbClr val="FF0000"/>
                </a:solidFill>
                <a:latin typeface="Franklin Gothic Medium"/>
                <a:cs typeface="Microsoft YaHei" charset="0"/>
              </a:rPr>
              <a:t>Windows</a:t>
            </a:r>
            <a:r>
              <a:rPr lang="zh-CN" altLang="en-US" sz="2700" dirty="0">
                <a:solidFill>
                  <a:srgbClr val="FF0000"/>
                </a:solidFill>
                <a:latin typeface="Franklin Gothic Medium"/>
                <a:cs typeface="Microsoft YaHei" charset="0"/>
              </a:rPr>
              <a:t>开发经验</a:t>
            </a:r>
            <a:r>
              <a:rPr lang="zh-CN" altLang="en-US" sz="2700" dirty="0">
                <a:solidFill>
                  <a:srgbClr val="31312F"/>
                </a:solidFill>
                <a:latin typeface="Franklin Gothic Medium"/>
                <a:cs typeface="Microsoft YaHei" charset="0"/>
              </a:rPr>
              <a:t>者优先</a:t>
            </a:r>
            <a:r>
              <a:rPr lang="en-US" altLang="zh-CN" sz="2700" dirty="0">
                <a:solidFill>
                  <a:srgbClr val="31312F"/>
                </a:solidFill>
                <a:latin typeface="Franklin Gothic Medium"/>
                <a:cs typeface="Microsoft YaHei" charset="0"/>
              </a:rPr>
              <a:t> </a:t>
            </a:r>
            <a:endParaRPr lang="zh-CN" altLang="en-US" sz="2700" dirty="0">
              <a:solidFill>
                <a:srgbClr val="31312F"/>
              </a:solidFill>
              <a:latin typeface="Franklin Gothic Medium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994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2" grpId="0"/>
      <p:bldP spid="1048595" grpId="0"/>
      <p:bldP spid="104859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文本框 2"/>
          <p:cNvSpPr txBox="1"/>
          <p:nvPr/>
        </p:nvSpPr>
        <p:spPr>
          <a:xfrm>
            <a:off x="354366" y="1732016"/>
            <a:ext cx="36471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zh-CN" altLang="en-US" sz="5400" b="1" dirty="0">
                <a:solidFill>
                  <a:srgbClr val="B79E6D"/>
                </a:solidFill>
                <a:latin typeface="Franklin Gothic Medium"/>
              </a:rPr>
              <a:t>欢迎加入</a:t>
            </a:r>
            <a:endParaRPr lang="en-US" altLang="zh-CN" sz="5400" b="1" dirty="0">
              <a:solidFill>
                <a:srgbClr val="B79E6D"/>
              </a:solidFill>
              <a:latin typeface="Franklin Gothic Medium"/>
            </a:endParaRPr>
          </a:p>
          <a:p>
            <a:pPr algn="ctr" defTabSz="685800"/>
            <a:r>
              <a:rPr lang="zh-CN" altLang="en-US" sz="5400" b="1" dirty="0">
                <a:solidFill>
                  <a:srgbClr val="B79E6D"/>
                </a:solidFill>
                <a:latin typeface="Franklin Gothic Medium"/>
              </a:rPr>
              <a:t>启亦电子组</a:t>
            </a:r>
          </a:p>
        </p:txBody>
      </p:sp>
      <p:sp>
        <p:nvSpPr>
          <p:cNvPr id="1048588" name="文本框 3"/>
          <p:cNvSpPr txBox="1"/>
          <p:nvPr/>
        </p:nvSpPr>
        <p:spPr>
          <a:xfrm>
            <a:off x="308430" y="3603196"/>
            <a:ext cx="37323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zh-CN" altLang="en-US" sz="2100" dirty="0">
                <a:solidFill>
                  <a:prstClr val="white"/>
                </a:solidFill>
                <a:latin typeface="Franklin Gothic Medium"/>
              </a:rPr>
              <a:t>组长：汪宇豪（</a:t>
            </a:r>
            <a:r>
              <a:rPr lang="en-US" altLang="zh-CN" sz="2100" dirty="0">
                <a:solidFill>
                  <a:prstClr val="white"/>
                </a:solidFill>
                <a:latin typeface="Franklin Gothic Medium"/>
              </a:rPr>
              <a:t>14</a:t>
            </a:r>
            <a:r>
              <a:rPr lang="zh-CN" altLang="en-US" sz="2100" dirty="0">
                <a:solidFill>
                  <a:prstClr val="white"/>
                </a:solidFill>
                <a:latin typeface="Franklin Gothic Medium"/>
              </a:rPr>
              <a:t>级种子班）</a:t>
            </a:r>
          </a:p>
        </p:txBody>
      </p:sp>
      <p:pic>
        <p:nvPicPr>
          <p:cNvPr id="209715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151" y="1654511"/>
            <a:ext cx="2399914" cy="24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349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2530015" y="1679388"/>
            <a:ext cx="4232442" cy="1027764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>
            <a:lvl1pPr defTabSz="457200">
              <a:defRPr sz="8400" b="1">
                <a:solidFill>
                  <a:srgbClr val="63636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241082" hangingPunct="0">
              <a:lnSpc>
                <a:spcPct val="150000"/>
              </a:lnSpc>
            </a:pPr>
            <a:r>
              <a:rPr lang="zh-CN" altLang="en-US" sz="4218" kern="0" dirty="0">
                <a:latin typeface="微软雅黑 Light" charset="0"/>
                <a:ea typeface="微软雅黑 Light" charset="0"/>
                <a:cs typeface="微软雅黑 Light" charset="0"/>
              </a:rPr>
              <a:t>悦然心动组</a:t>
            </a:r>
            <a:endParaRPr sz="4218" kern="0" dirty="0">
              <a:latin typeface="微软雅黑 Light" charset="0"/>
              <a:ea typeface="微软雅黑 Light" charset="0"/>
              <a:cs typeface="微软雅黑 Light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6348" y="3298117"/>
            <a:ext cx="4279615" cy="4111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defTabSz="308064" hangingPunct="0"/>
            <a:r>
              <a:rPr lang="zh-CN" altLang="en-US" sz="2320" kern="0" dirty="0">
                <a:solidFill>
                  <a:srgbClr val="535353"/>
                </a:solidFill>
                <a:latin typeface="Microsoft YaHei" charset="0"/>
                <a:ea typeface="Microsoft YaHei" charset="0"/>
                <a:cs typeface="Microsoft YaHei" charset="0"/>
                <a:sym typeface="Gill Sans Light"/>
              </a:rPr>
              <a:t>负责人：王政鑫（</a:t>
            </a:r>
            <a:r>
              <a:rPr lang="en-US" altLang="zh-CN" sz="2320" kern="0" dirty="0">
                <a:solidFill>
                  <a:srgbClr val="535353"/>
                </a:solidFill>
                <a:latin typeface="Microsoft YaHei" charset="0"/>
                <a:ea typeface="Microsoft YaHei" charset="0"/>
                <a:cs typeface="Microsoft YaHei" charset="0"/>
                <a:sym typeface="Gill Sans Light"/>
              </a:rPr>
              <a:t>15</a:t>
            </a:r>
            <a:r>
              <a:rPr lang="zh-CN" altLang="en-US" sz="2320" kern="0" dirty="0">
                <a:solidFill>
                  <a:srgbClr val="535353"/>
                </a:solidFill>
                <a:latin typeface="Microsoft YaHei" charset="0"/>
                <a:ea typeface="Microsoft YaHei" charset="0"/>
                <a:cs typeface="Microsoft YaHei" charset="0"/>
                <a:sym typeface="Gill Sans Light"/>
              </a:rPr>
              <a:t>级种子班）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02790" y="547431"/>
            <a:ext cx="5525149" cy="5410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8" tIns="26788" rIns="26788" bIns="26788" numCol="1" spcCol="38100" rtlCol="0" anchor="ctr">
            <a:spAutoFit/>
          </a:bodyPr>
          <a:lstStyle/>
          <a:p>
            <a:pPr defTabSz="308064" hangingPunct="0"/>
            <a:r>
              <a:rPr lang="en-US" altLang="zh-CN" sz="3164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Dian</a:t>
            </a:r>
            <a:r>
              <a:rPr lang="zh-CN" altLang="en-US" sz="3164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技术方向之九</a:t>
            </a:r>
            <a:r>
              <a:rPr lang="en-US" altLang="zh-CN" sz="3164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-</a:t>
            </a:r>
            <a:r>
              <a:rPr lang="zh-CN" altLang="en-US" sz="3164" b="1" kern="0" dirty="0">
                <a:solidFill>
                  <a:srgbClr val="535353"/>
                </a:solidFill>
                <a:latin typeface="微软雅黑 Light" charset="0"/>
                <a:ea typeface="微软雅黑 Light" charset="0"/>
                <a:cs typeface="微软雅黑 Light" charset="0"/>
                <a:sym typeface="Gill Sans Light"/>
              </a:rPr>
              <a:t>移动互联网</a:t>
            </a:r>
          </a:p>
        </p:txBody>
      </p:sp>
    </p:spTree>
    <p:extLst>
      <p:ext uri="{BB962C8B-B14F-4D97-AF65-F5344CB8AC3E}">
        <p14:creationId xmlns:p14="http://schemas.microsoft.com/office/powerpoint/2010/main" val="310386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2227868" y="506355"/>
            <a:ext cx="1272381" cy="346167"/>
          </a:xfrm>
          <a:prstGeom prst="rect">
            <a:avLst/>
          </a:prstGeom>
          <a:ln w="12700">
            <a:miter lim="400000"/>
          </a:ln>
        </p:spPr>
        <p:txBody>
          <a:bodyPr wrap="none" lIns="26788" tIns="26788" rIns="26788" bIns="26788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308049" hangingPunct="0"/>
            <a:r>
              <a:rPr lang="zh-CN" altLang="en-US" sz="1898" kern="0" dirty="0">
                <a:solidFill>
                  <a:srgbClr val="53535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项目组简介</a:t>
            </a:r>
            <a:endParaRPr lang="zh-CN" altLang="zh-CN" sz="1898" kern="0" dirty="0">
              <a:solidFill>
                <a:srgbClr val="53535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1646186" y="1063914"/>
            <a:ext cx="5851628" cy="1"/>
          </a:xfrm>
          <a:prstGeom prst="line">
            <a:avLst/>
          </a:prstGeom>
          <a:ln w="25400" cap="rnd">
            <a:solidFill>
              <a:srgbClr val="808785"/>
            </a:solidFill>
            <a:custDash>
              <a:ds d="100000" sp="200000"/>
            </a:custDash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 dirty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151" name="Shape 151"/>
          <p:cNvSpPr/>
          <p:nvPr/>
        </p:nvSpPr>
        <p:spPr>
          <a:xfrm flipV="1">
            <a:off x="1645869" y="990951"/>
            <a:ext cx="1" cy="143655"/>
          </a:xfrm>
          <a:prstGeom prst="line">
            <a:avLst/>
          </a:prstGeom>
          <a:ln w="12700">
            <a:solidFill>
              <a:srgbClr val="5A5F5E">
                <a:alpha val="50000"/>
              </a:srgbClr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152" name="Shape 152"/>
          <p:cNvSpPr/>
          <p:nvPr/>
        </p:nvSpPr>
        <p:spPr>
          <a:xfrm flipV="1">
            <a:off x="7567745" y="992087"/>
            <a:ext cx="1" cy="143655"/>
          </a:xfrm>
          <a:prstGeom prst="line">
            <a:avLst/>
          </a:prstGeom>
          <a:ln w="12700">
            <a:solidFill>
              <a:srgbClr val="5A5F5E">
                <a:alpha val="50000"/>
              </a:srgbClr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49" hangingPunct="0"/>
            <a:endParaRPr sz="1898" kern="0">
              <a:solidFill>
                <a:srgbClr val="535353"/>
              </a:solidFill>
              <a:latin typeface="Century Gothic" panose="020B0502020202020204"/>
              <a:sym typeface="Gill Sans Light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1526408" y="1179366"/>
            <a:ext cx="6363018" cy="4870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08049" hangingPunct="0">
              <a:lnSpc>
                <a:spcPct val="150000"/>
              </a:lnSpc>
              <a:spcBef>
                <a:spcPts val="1266"/>
              </a:spcBef>
            </a:pPr>
            <a:r>
              <a:rPr lang="zh-CN" altLang="en-US" sz="2110" kern="0" dirty="0">
                <a:solidFill>
                  <a:prstClr val="black">
                    <a:lumMod val="7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项目来源：</a:t>
            </a:r>
            <a:r>
              <a:rPr lang="en-US" altLang="zh-CN" sz="2110" kern="0" dirty="0">
                <a:solidFill>
                  <a:prstClr val="black">
                    <a:lumMod val="7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Dian</a:t>
            </a:r>
            <a:r>
              <a:rPr lang="zh-CN" altLang="en-US" sz="2110" kern="0" dirty="0">
                <a:solidFill>
                  <a:prstClr val="black">
                    <a:lumMod val="7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团队老队员创办的公司“悦然心动”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08" y="2460046"/>
            <a:ext cx="3348531" cy="21631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6408" y="1709990"/>
            <a:ext cx="5788743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8049" hangingPunct="0">
              <a:lnSpc>
                <a:spcPct val="150000"/>
              </a:lnSpc>
              <a:spcBef>
                <a:spcPts val="1266"/>
              </a:spcBef>
            </a:pPr>
            <a:r>
              <a:rPr lang="zh-CN" altLang="en-US" sz="2109" kern="0" dirty="0">
                <a:solidFill>
                  <a:prstClr val="black">
                    <a:lumMod val="7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连续合作</a:t>
            </a:r>
            <a:r>
              <a:rPr lang="en-US" altLang="zh-CN" sz="2531" kern="0" dirty="0">
                <a:solidFill>
                  <a:srgbClr val="FF0000"/>
                </a:solidFill>
                <a:latin typeface="Century Gothic" panose="020B0502020202020204"/>
                <a:ea typeface="幼圆" panose="02010509060101010101" pitchFamily="49" charset="-122"/>
                <a:sym typeface="微软雅黑" panose="020B0503020204020204" charset="-122"/>
              </a:rPr>
              <a:t>5</a:t>
            </a:r>
            <a:r>
              <a:rPr lang="zh-CN" altLang="en-US" sz="2109" kern="0" dirty="0">
                <a:solidFill>
                  <a:prstClr val="black">
                    <a:lumMod val="7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" panose="020B0503020204020204" charset="-122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393170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12.xml><?xml version="1.0" encoding="utf-8"?>
<a:theme xmlns:a="http://schemas.openxmlformats.org/drawingml/2006/main" name="第一PPT模板网-WWW.1PPT.COM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Helvetica"/>
        <a:ea typeface="时尚中黑简体"/>
        <a:cs typeface=""/>
      </a:majorFont>
      <a:minorFont>
        <a:latin typeface="Helvetica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主题1">
  <a:themeElements>
    <a:clrScheme name="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9"/>
      </a:accent5>
      <a:accent6>
        <a:srgbClr val="83AC49"/>
      </a:accent6>
      <a:hlink>
        <a:srgbClr val="FF9933"/>
      </a:hlink>
      <a:folHlink>
        <a:srgbClr val="855ADA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5D5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9"/>
        </a:accent5>
        <a:accent6>
          <a:srgbClr val="83AC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98C13D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CADCAF"/>
        </a:accent5>
        <a:accent6>
          <a:srgbClr val="39A6BC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主题1">
  <a:themeElements>
    <a:clrScheme name="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9"/>
      </a:accent5>
      <a:accent6>
        <a:srgbClr val="83AC49"/>
      </a:accent6>
      <a:hlink>
        <a:srgbClr val="FF9933"/>
      </a:hlink>
      <a:folHlink>
        <a:srgbClr val="855ADA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5D5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9"/>
        </a:accent5>
        <a:accent6>
          <a:srgbClr val="83AC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98C13D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CADCAF"/>
        </a:accent5>
        <a:accent6>
          <a:srgbClr val="39A6BC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主题1">
  <a:themeElements>
    <a:clrScheme name="">
      <a:dk1>
        <a:srgbClr val="000000"/>
      </a:dk1>
      <a:lt1>
        <a:srgbClr val="FFFFFF"/>
      </a:lt1>
      <a:dk2>
        <a:srgbClr val="003399"/>
      </a:dk2>
      <a:lt2>
        <a:srgbClr val="C0C0C0"/>
      </a:lt2>
      <a:accent1>
        <a:srgbClr val="5E9CD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6CBE9"/>
      </a:accent5>
      <a:accent6>
        <a:srgbClr val="83AC49"/>
      </a:accent6>
      <a:hlink>
        <a:srgbClr val="FF9933"/>
      </a:hlink>
      <a:folHlink>
        <a:srgbClr val="855ADA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42288"/>
        </a:dk2>
        <a:lt2>
          <a:srgbClr val="C0C0C0"/>
        </a:lt2>
        <a:accent1>
          <a:srgbClr val="39998E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AECAC6"/>
        </a:accent5>
        <a:accent6>
          <a:srgbClr val="11B5D5"/>
        </a:accent6>
        <a:hlink>
          <a:srgbClr val="8963E9"/>
        </a:hlink>
        <a:folHlink>
          <a:srgbClr val="3067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5E9CD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6CBE9"/>
        </a:accent5>
        <a:accent6>
          <a:srgbClr val="83AC49"/>
        </a:accent6>
        <a:hlink>
          <a:srgbClr val="FF9933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124458"/>
        </a:dk2>
        <a:lt2>
          <a:srgbClr val="C0C0C0"/>
        </a:lt2>
        <a:accent1>
          <a:srgbClr val="98C13D"/>
        </a:accent1>
        <a:accent2>
          <a:srgbClr val="40BAD2"/>
        </a:accent2>
        <a:accent3>
          <a:srgbClr val="FFFFFF"/>
        </a:accent3>
        <a:accent4>
          <a:srgbClr val="000000"/>
        </a:accent4>
        <a:accent5>
          <a:srgbClr val="CADCAF"/>
        </a:accent5>
        <a:accent6>
          <a:srgbClr val="39A6BC"/>
        </a:accent6>
        <a:hlink>
          <a:srgbClr val="715EE6"/>
        </a:hlink>
        <a:folHlink>
          <a:srgbClr val="238DD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第一PPT，www.1ppt.com">
  <a:themeElements>
    <a:clrScheme name="DP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48280"/>
      </a:accent1>
      <a:accent2>
        <a:srgbClr val="3F3F3F"/>
      </a:accent2>
      <a:accent3>
        <a:srgbClr val="7F7F7F"/>
      </a:accent3>
      <a:accent4>
        <a:srgbClr val="A5A5A5"/>
      </a:accent4>
      <a:accent5>
        <a:srgbClr val="D8D8D8"/>
      </a:accent5>
      <a:accent6>
        <a:srgbClr val="F2F2F2"/>
      </a:accent6>
      <a:hlink>
        <a:srgbClr val="FF0000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70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1016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1016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1016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Office 主题​​">
  <a:themeElements>
    <a:clrScheme name="自定义 25">
      <a:dk1>
        <a:srgbClr val="041F44"/>
      </a:dk1>
      <a:lt1>
        <a:sysClr val="window" lastClr="FFFFFF"/>
      </a:lt1>
      <a:dk2>
        <a:srgbClr val="44546A"/>
      </a:dk2>
      <a:lt2>
        <a:srgbClr val="E7E6E6"/>
      </a:lt2>
      <a:accent1>
        <a:srgbClr val="00B050"/>
      </a:accent1>
      <a:accent2>
        <a:srgbClr val="ED7D31"/>
      </a:accent2>
      <a:accent3>
        <a:srgbClr val="A5A5A5"/>
      </a:accent3>
      <a:accent4>
        <a:srgbClr val="FFC000"/>
      </a:accent4>
      <a:accent5>
        <a:srgbClr val="115201"/>
      </a:accent5>
      <a:accent6>
        <a:srgbClr val="041F44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56525</TotalTime>
  <Words>4112</Words>
  <Application>Microsoft Macintosh PowerPoint</Application>
  <PresentationFormat>全屏显示(16:9)</PresentationFormat>
  <Paragraphs>701</Paragraphs>
  <Slides>119</Slides>
  <Notes>34</Notes>
  <HiddenSlides>0</HiddenSlides>
  <MMClips>1</MMClips>
  <ScaleCrop>false</ScaleCrop>
  <HeadingPairs>
    <vt:vector size="6" baseType="variant">
      <vt:variant>
        <vt:lpstr>已用的字体</vt:lpstr>
      </vt:variant>
      <vt:variant>
        <vt:i4>45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119</vt:i4>
      </vt:variant>
    </vt:vector>
  </HeadingPairs>
  <TitlesOfParts>
    <vt:vector size="178" baseType="lpstr">
      <vt:lpstr>Arial</vt:lpstr>
      <vt:lpstr>Calibri</vt:lpstr>
      <vt:lpstr>Calibri Light</vt:lpstr>
      <vt:lpstr>Century Gothic</vt:lpstr>
      <vt:lpstr>FangSong</vt:lpstr>
      <vt:lpstr>Franklin Gothic Medium</vt:lpstr>
      <vt:lpstr>Gill Sans</vt:lpstr>
      <vt:lpstr>Gill Sans Light</vt:lpstr>
      <vt:lpstr>Glegoo</vt:lpstr>
      <vt:lpstr>Gulim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Impact</vt:lpstr>
      <vt:lpstr>Intel Clear</vt:lpstr>
      <vt:lpstr>Lato Light</vt:lpstr>
      <vt:lpstr>Microsoft YaHei</vt:lpstr>
      <vt:lpstr>Microsoft YaHei UI</vt:lpstr>
      <vt:lpstr>Mission Gothic Regular</vt:lpstr>
      <vt:lpstr>Open Sans</vt:lpstr>
      <vt:lpstr>Segoe Script</vt:lpstr>
      <vt:lpstr>Tahoma</vt:lpstr>
      <vt:lpstr>Times New Roman</vt:lpstr>
      <vt:lpstr>Wingdings</vt:lpstr>
      <vt:lpstr>Wingdings 3</vt:lpstr>
      <vt:lpstr>等线</vt:lpstr>
      <vt:lpstr>方正兰亭超细黑简体</vt:lpstr>
      <vt:lpstr>方正姚体</vt:lpstr>
      <vt:lpstr>方正正黑简体</vt:lpstr>
      <vt:lpstr>仿宋_GB2312</vt:lpstr>
      <vt:lpstr>黑体</vt:lpstr>
      <vt:lpstr>华文琥珀</vt:lpstr>
      <vt:lpstr>华文楷体</vt:lpstr>
      <vt:lpstr>华文细黑</vt:lpstr>
      <vt:lpstr>华文新魏</vt:lpstr>
      <vt:lpstr>楷体</vt:lpstr>
      <vt:lpstr>楷体_GB2312</vt:lpstr>
      <vt:lpstr>时尚中黑简体</vt:lpstr>
      <vt:lpstr>宋体</vt:lpstr>
      <vt:lpstr>微软雅黑</vt:lpstr>
      <vt:lpstr>微软雅黑 Light</vt:lpstr>
      <vt:lpstr>幼圆</vt:lpstr>
      <vt:lpstr>Office Theme</vt:lpstr>
      <vt:lpstr>1_主题1</vt:lpstr>
      <vt:lpstr>主题1</vt:lpstr>
      <vt:lpstr>6_主题1</vt:lpstr>
      <vt:lpstr>Office 主题</vt:lpstr>
      <vt:lpstr>第一PPT，www.1ppt.com</vt:lpstr>
      <vt:lpstr>Gradient</vt:lpstr>
      <vt:lpstr>Office 主题​​</vt:lpstr>
      <vt:lpstr>1_Office 主题</vt:lpstr>
      <vt:lpstr>Blue Tan Gradient 16x9</vt:lpstr>
      <vt:lpstr>丝状</vt:lpstr>
      <vt:lpstr>第一PPT模板网-WWW.1PPT.COM</vt:lpstr>
      <vt:lpstr>2_Office 主题</vt:lpstr>
      <vt:lpstr>White</vt:lpstr>
      <vt:lpstr>PowerPoint 演示文稿</vt:lpstr>
      <vt:lpstr>PowerPoint 演示文稿</vt:lpstr>
      <vt:lpstr>PowerPoint 演示文稿</vt:lpstr>
      <vt:lpstr>PowerPoint 演示文稿</vt:lpstr>
      <vt:lpstr>华科本科生创新学院——启明学院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出站队员去向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Dian团队队员说：大学之大，非大楼也，亦非大师也，乃发展空间之大也！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项目组简介</vt:lpstr>
      <vt:lpstr>我们的优势</vt:lpstr>
      <vt:lpstr>我们的目标</vt:lpstr>
      <vt:lpstr>我们的工作</vt:lpstr>
      <vt:lpstr>我们的团队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游 戏 组</vt:lpstr>
      <vt:lpstr>我们是一个什么样的组？</vt:lpstr>
      <vt:lpstr>PowerPoint 演示文稿</vt:lpstr>
      <vt:lpstr>我们是谁？</vt:lpstr>
      <vt:lpstr>和其他游戏团队、游戏组相比， 我们有什么不一样？</vt:lpstr>
      <vt:lpstr>我们的长处</vt:lpstr>
      <vt:lpstr>我们需要谁？</vt:lpstr>
      <vt:lpstr>你能得到什么？</vt:lpstr>
      <vt:lpstr>你可能要付出什么？</vt:lpstr>
      <vt:lpstr>欢迎大家加入游戏组！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项目来源</vt:lpstr>
      <vt:lpstr>我们做什么?</vt:lpstr>
      <vt:lpstr>我们做什么?(续)</vt:lpstr>
      <vt:lpstr>我们是谁?</vt:lpstr>
      <vt:lpstr>你能获得什么？</vt:lpstr>
      <vt:lpstr>需要什么人?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</dc:creator>
  <cp:lastModifiedBy>Microsoft Office 用户</cp:lastModifiedBy>
  <cp:revision>930</cp:revision>
  <dcterms:created xsi:type="dcterms:W3CDTF">2013-04-14T18:18:29Z</dcterms:created>
  <dcterms:modified xsi:type="dcterms:W3CDTF">2018-09-12T11:28:00Z</dcterms:modified>
</cp:coreProperties>
</file>